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Montserrat"/>
      <p:regular r:id="rId22"/>
      <p:bold r:id="rId23"/>
      <p:italic r:id="rId24"/>
      <p:boldItalic r:id="rId25"/>
    </p:embeddedFont>
    <p:embeddedFont>
      <p:font typeface="Montserrat ExtraBold"/>
      <p:bold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regular.fntdata"/><Relationship Id="rId21" Type="http://schemas.openxmlformats.org/officeDocument/2006/relationships/slide" Target="slides/slide15.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ExtraBold-bold.fntdata"/><Relationship Id="rId25" Type="http://schemas.openxmlformats.org/officeDocument/2006/relationships/font" Target="fonts/Montserrat-boldItalic.fntdata"/><Relationship Id="rId27" Type="http://schemas.openxmlformats.org/officeDocument/2006/relationships/font" Target="fonts/MontserratExtraBol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56a65b0c8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56a65b0c8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62bf2ae4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2bf2ae4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70407105fb_9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170407105fb_9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70407105fb_9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170407105fb_9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56a65b0c8a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56a65b0c8a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58bed3bf8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58bed3bf8c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56b0d9db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56b0d9dbd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56a65b0c8a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56a65b0c8a_6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70407105fb_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170407105fb_9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56a65b0c8a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56a65b0c8a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58bed3bf8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58bed3bf8c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70407105fb_9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170407105fb_9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56a65b0c8a_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56a65b0c8a_6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56a65b0c8a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56a65b0c8a_2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56b154e1d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56b154e1d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Autofit/>
          </a:bodyPr>
          <a:lstStyle>
            <a:lvl1pPr lvl="0" rtl="0" algn="ctr">
              <a:spcBef>
                <a:spcPts val="300"/>
              </a:spcBef>
              <a:spcAft>
                <a:spcPts val="0"/>
              </a:spcAft>
              <a:buClr>
                <a:srgbClr val="888888"/>
              </a:buClr>
              <a:buSzPts val="1600"/>
              <a:buNone/>
              <a:defRPr>
                <a:solidFill>
                  <a:srgbClr val="888888"/>
                </a:solidFill>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Autofit/>
          </a:bodyPr>
          <a:lstStyle>
            <a:lvl1pPr lvl="0" rtl="0" algn="l">
              <a:spcBef>
                <a:spcPts val="0"/>
              </a:spcBef>
              <a:spcAft>
                <a:spcPts val="0"/>
              </a:spcAft>
              <a:buClr>
                <a:schemeClr val="dk1"/>
              </a:buClr>
              <a:buSzPts val="2000"/>
              <a:buFont typeface="Calibri"/>
              <a:buNone/>
              <a:defRPr b="1" sz="20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00"/>
          </a:xfrm>
          <a:prstGeom prst="rect">
            <a:avLst/>
          </a:prstGeom>
          <a:noFill/>
          <a:ln>
            <a:noFill/>
          </a:ln>
        </p:spPr>
        <p:txBody>
          <a:bodyPr anchorCtr="0" anchor="b" bIns="22850" lIns="45725" spcFirstLastPara="1" rIns="45725" wrap="square" tIns="22850">
            <a:noAutofit/>
          </a:bodyPr>
          <a:lstStyle>
            <a:lvl1pPr indent="-228600" lvl="0" marL="457200" rtl="0" algn="l">
              <a:spcBef>
                <a:spcPts val="200"/>
              </a:spcBef>
              <a:spcAft>
                <a:spcPts val="0"/>
              </a:spcAft>
              <a:buClr>
                <a:srgbClr val="888888"/>
              </a:buClr>
              <a:buSzPts val="1000"/>
              <a:buNone/>
              <a:defRPr sz="1000">
                <a:solidFill>
                  <a:srgbClr val="888888"/>
                </a:solidFill>
              </a:defRPr>
            </a:lvl1pPr>
            <a:lvl2pPr indent="-228600" lvl="1" marL="914400" rtl="0" algn="l">
              <a:spcBef>
                <a:spcPts val="200"/>
              </a:spcBef>
              <a:spcAft>
                <a:spcPts val="0"/>
              </a:spcAft>
              <a:buClr>
                <a:srgbClr val="888888"/>
              </a:buClr>
              <a:buSzPts val="900"/>
              <a:buNone/>
              <a:defRPr sz="900">
                <a:solidFill>
                  <a:srgbClr val="888888"/>
                </a:solidFill>
              </a:defRPr>
            </a:lvl2pPr>
            <a:lvl3pPr indent="-228600" lvl="2" marL="1371600" rtl="0" algn="l">
              <a:spcBef>
                <a:spcPts val="200"/>
              </a:spcBef>
              <a:spcAft>
                <a:spcPts val="0"/>
              </a:spcAft>
              <a:buClr>
                <a:srgbClr val="888888"/>
              </a:buClr>
              <a:buSzPts val="800"/>
              <a:buNone/>
              <a:defRPr sz="800">
                <a:solidFill>
                  <a:srgbClr val="888888"/>
                </a:solidFill>
              </a:defRPr>
            </a:lvl3pPr>
            <a:lvl4pPr indent="-228600" lvl="3" marL="1828800" rtl="0" algn="l">
              <a:spcBef>
                <a:spcPts val="100"/>
              </a:spcBef>
              <a:spcAft>
                <a:spcPts val="0"/>
              </a:spcAft>
              <a:buClr>
                <a:srgbClr val="888888"/>
              </a:buClr>
              <a:buSzPts val="700"/>
              <a:buNone/>
              <a:defRPr sz="700">
                <a:solidFill>
                  <a:srgbClr val="888888"/>
                </a:solidFill>
              </a:defRPr>
            </a:lvl4pPr>
            <a:lvl5pPr indent="-228600" lvl="4" marL="2286000" rtl="0" algn="l">
              <a:spcBef>
                <a:spcPts val="100"/>
              </a:spcBef>
              <a:spcAft>
                <a:spcPts val="0"/>
              </a:spcAft>
              <a:buClr>
                <a:srgbClr val="888888"/>
              </a:buClr>
              <a:buSzPts val="700"/>
              <a:buNone/>
              <a:defRPr sz="700">
                <a:solidFill>
                  <a:srgbClr val="888888"/>
                </a:solidFill>
              </a:defRPr>
            </a:lvl5pPr>
            <a:lvl6pPr indent="-228600" lvl="5" marL="2743200" rtl="0" algn="l">
              <a:spcBef>
                <a:spcPts val="100"/>
              </a:spcBef>
              <a:spcAft>
                <a:spcPts val="0"/>
              </a:spcAft>
              <a:buClr>
                <a:srgbClr val="888888"/>
              </a:buClr>
              <a:buSzPts val="700"/>
              <a:buNone/>
              <a:defRPr sz="700">
                <a:solidFill>
                  <a:srgbClr val="888888"/>
                </a:solidFill>
              </a:defRPr>
            </a:lvl6pPr>
            <a:lvl7pPr indent="-228600" lvl="6" marL="3200400" rtl="0" algn="l">
              <a:spcBef>
                <a:spcPts val="100"/>
              </a:spcBef>
              <a:spcAft>
                <a:spcPts val="0"/>
              </a:spcAft>
              <a:buClr>
                <a:srgbClr val="888888"/>
              </a:buClr>
              <a:buSzPts val="700"/>
              <a:buNone/>
              <a:defRPr sz="700">
                <a:solidFill>
                  <a:srgbClr val="888888"/>
                </a:solidFill>
              </a:defRPr>
            </a:lvl7pPr>
            <a:lvl8pPr indent="-228600" lvl="7" marL="3657600" rtl="0" algn="l">
              <a:spcBef>
                <a:spcPts val="100"/>
              </a:spcBef>
              <a:spcAft>
                <a:spcPts val="0"/>
              </a:spcAft>
              <a:buClr>
                <a:srgbClr val="888888"/>
              </a:buClr>
              <a:buSzPts val="700"/>
              <a:buNone/>
              <a:defRPr sz="700">
                <a:solidFill>
                  <a:srgbClr val="888888"/>
                </a:solidFill>
              </a:defRPr>
            </a:lvl8pPr>
            <a:lvl9pPr indent="-228600" lvl="8" marL="4114800" rtl="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00"/>
          </a:xfrm>
          <a:prstGeom prst="rect">
            <a:avLst/>
          </a:prstGeom>
          <a:noFill/>
          <a:ln>
            <a:noFill/>
          </a:ln>
        </p:spPr>
        <p:txBody>
          <a:bodyPr anchorCtr="0" anchor="t" bIns="22850" lIns="45725" spcFirstLastPara="1" rIns="45725" wrap="square" tIns="22850">
            <a:no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00"/>
          </a:xfrm>
          <a:prstGeom prst="rect">
            <a:avLst/>
          </a:prstGeom>
          <a:noFill/>
          <a:ln>
            <a:noFill/>
          </a:ln>
        </p:spPr>
        <p:txBody>
          <a:bodyPr anchorCtr="0" anchor="t" bIns="22850" lIns="45725" spcFirstLastPara="1" rIns="45725" wrap="square" tIns="22850">
            <a:no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7" name="Google Shape;87;p19"/>
          <p:cNvSpPr txBox="1"/>
          <p:nvPr>
            <p:ph idx="1" type="body"/>
          </p:nvPr>
        </p:nvSpPr>
        <p:spPr>
          <a:xfrm>
            <a:off x="228600" y="767556"/>
            <a:ext cx="2020200" cy="319800"/>
          </a:xfrm>
          <a:prstGeom prst="rect">
            <a:avLst/>
          </a:prstGeom>
          <a:noFill/>
          <a:ln>
            <a:noFill/>
          </a:ln>
        </p:spPr>
        <p:txBody>
          <a:bodyPr anchorCtr="0" anchor="b" bIns="22850" lIns="45725" spcFirstLastPara="1" rIns="45725" wrap="square" tIns="22850">
            <a:no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200" cy="1975500"/>
          </a:xfrm>
          <a:prstGeom prst="rect">
            <a:avLst/>
          </a:prstGeom>
          <a:noFill/>
          <a:ln>
            <a:noFill/>
          </a:ln>
        </p:spPr>
        <p:txBody>
          <a:bodyPr anchorCtr="0" anchor="t" bIns="22850" lIns="45725" spcFirstLastPara="1" rIns="45725" wrap="square" tIns="22850">
            <a:no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00" cy="319800"/>
          </a:xfrm>
          <a:prstGeom prst="rect">
            <a:avLst/>
          </a:prstGeom>
          <a:noFill/>
          <a:ln>
            <a:noFill/>
          </a:ln>
        </p:spPr>
        <p:txBody>
          <a:bodyPr anchorCtr="0" anchor="b" bIns="22850" lIns="45725" spcFirstLastPara="1" rIns="45725" wrap="square" tIns="22850">
            <a:no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00" cy="1975500"/>
          </a:xfrm>
          <a:prstGeom prst="rect">
            <a:avLst/>
          </a:prstGeom>
          <a:noFill/>
          <a:ln>
            <a:noFill/>
          </a:ln>
        </p:spPr>
        <p:txBody>
          <a:bodyPr anchorCtr="0" anchor="t" bIns="22850" lIns="45725" spcFirstLastPara="1" rIns="45725" wrap="square" tIns="22850">
            <a:no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96" name="Google Shape;96;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1" name="Google Shape;101;p21"/>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Autofit/>
          </a:bodyPr>
          <a:lstStyle>
            <a:lvl1pPr indent="-330200" lvl="0" marL="457200" rtl="0" algn="l">
              <a:spcBef>
                <a:spcPts val="300"/>
              </a:spcBef>
              <a:spcAft>
                <a:spcPts val="0"/>
              </a:spcAft>
              <a:buClr>
                <a:schemeClr val="dk1"/>
              </a:buClr>
              <a:buSzPts val="1600"/>
              <a:buChar char="•"/>
              <a:defRPr sz="1600"/>
            </a:lvl1pPr>
            <a:lvl2pPr indent="-317500" lvl="1" marL="914400" rtl="0" algn="l">
              <a:spcBef>
                <a:spcPts val="300"/>
              </a:spcBef>
              <a:spcAft>
                <a:spcPts val="0"/>
              </a:spcAft>
              <a:buClr>
                <a:schemeClr val="dk1"/>
              </a:buClr>
              <a:buSzPts val="1400"/>
              <a:buChar char="–"/>
              <a:defRPr sz="1400"/>
            </a:lvl2pPr>
            <a:lvl3pPr indent="-304800" lvl="2" marL="1371600" rtl="0" algn="l">
              <a:spcBef>
                <a:spcPts val="200"/>
              </a:spcBef>
              <a:spcAft>
                <a:spcPts val="0"/>
              </a:spcAft>
              <a:buClr>
                <a:schemeClr val="dk1"/>
              </a:buClr>
              <a:buSzPts val="1200"/>
              <a:buChar char="•"/>
              <a:defRPr sz="1200"/>
            </a:lvl3pPr>
            <a:lvl4pPr indent="-292100" lvl="3" marL="1828800" rtl="0" algn="l">
              <a:spcBef>
                <a:spcPts val="200"/>
              </a:spcBef>
              <a:spcAft>
                <a:spcPts val="0"/>
              </a:spcAft>
              <a:buClr>
                <a:schemeClr val="dk1"/>
              </a:buClr>
              <a:buSzPts val="1000"/>
              <a:buChar char="–"/>
              <a:defRPr sz="1000"/>
            </a:lvl4pPr>
            <a:lvl5pPr indent="-292100" lvl="4" marL="2286000" rtl="0" algn="l">
              <a:spcBef>
                <a:spcPts val="200"/>
              </a:spcBef>
              <a:spcAft>
                <a:spcPts val="0"/>
              </a:spcAft>
              <a:buClr>
                <a:schemeClr val="dk1"/>
              </a:buClr>
              <a:buSzPts val="1000"/>
              <a:buChar char="»"/>
              <a:defRPr sz="1000"/>
            </a:lvl5pPr>
            <a:lvl6pPr indent="-292100" lvl="5" marL="2743200" rtl="0" algn="l">
              <a:spcBef>
                <a:spcPts val="200"/>
              </a:spcBef>
              <a:spcAft>
                <a:spcPts val="0"/>
              </a:spcAft>
              <a:buClr>
                <a:schemeClr val="dk1"/>
              </a:buClr>
              <a:buSzPts val="1000"/>
              <a:buChar char="•"/>
              <a:defRPr sz="1000"/>
            </a:lvl6pPr>
            <a:lvl7pPr indent="-292100" lvl="6" marL="3200400" rtl="0" algn="l">
              <a:spcBef>
                <a:spcPts val="200"/>
              </a:spcBef>
              <a:spcAft>
                <a:spcPts val="0"/>
              </a:spcAft>
              <a:buClr>
                <a:schemeClr val="dk1"/>
              </a:buClr>
              <a:buSzPts val="1000"/>
              <a:buChar char="•"/>
              <a:defRPr sz="1000"/>
            </a:lvl7pPr>
            <a:lvl8pPr indent="-292100" lvl="7" marL="3657600" rtl="0" algn="l">
              <a:spcBef>
                <a:spcPts val="200"/>
              </a:spcBef>
              <a:spcAft>
                <a:spcPts val="0"/>
              </a:spcAft>
              <a:buClr>
                <a:schemeClr val="dk1"/>
              </a:buClr>
              <a:buSzPts val="1000"/>
              <a:buChar char="•"/>
              <a:defRPr sz="1000"/>
            </a:lvl8pPr>
            <a:lvl9pPr indent="-292100" lvl="8" marL="4114800" rtl="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200" cy="2345400"/>
          </a:xfrm>
          <a:prstGeom prst="rect">
            <a:avLst/>
          </a:prstGeom>
          <a:noFill/>
          <a:ln>
            <a:noFill/>
          </a:ln>
        </p:spPr>
        <p:txBody>
          <a:bodyPr anchorCtr="0" anchor="t" bIns="22850" lIns="45725" spcFirstLastPara="1" rIns="45725" wrap="square" tIns="22850">
            <a:no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txBody>
          <a:bodyPr anchorCtr="0" anchor="t" bIns="22850" lIns="45725" spcFirstLastPara="1" rIns="45725" wrap="square" tIns="22850">
            <a:noAutofit/>
          </a:bodyPr>
          <a:lstStyle>
            <a:lvl1pPr lvl="0" marR="0" rtl="0" algn="l">
              <a:spcBef>
                <a:spcPts val="3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lvl="1" marR="0" rtl="0" algn="l">
              <a:spcBef>
                <a:spcPts val="3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lvl="2" marR="0" rtl="0" algn="l">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lvl="3"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lvl="4"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lvl="5"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lvl="6"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lvl="7"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lvl="8"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896144" y="2683669"/>
            <a:ext cx="2743200" cy="402300"/>
          </a:xfrm>
          <a:prstGeom prst="rect">
            <a:avLst/>
          </a:prstGeom>
          <a:noFill/>
          <a:ln>
            <a:noFill/>
          </a:ln>
        </p:spPr>
        <p:txBody>
          <a:bodyPr anchorCtr="0" anchor="t" bIns="22850" lIns="45725" spcFirstLastPara="1" rIns="45725" wrap="square" tIns="22850">
            <a:no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15" name="Google Shape;115;p23"/>
          <p:cNvSpPr txBox="1"/>
          <p:nvPr>
            <p:ph idx="1" type="body"/>
          </p:nvPr>
        </p:nvSpPr>
        <p:spPr>
          <a:xfrm rot="5400000">
            <a:off x="1154550" y="-125850"/>
            <a:ext cx="2262900" cy="4114800"/>
          </a:xfrm>
          <a:prstGeom prst="rect">
            <a:avLst/>
          </a:prstGeom>
          <a:noFill/>
          <a:ln>
            <a:noFill/>
          </a:ln>
        </p:spPr>
        <p:txBody>
          <a:bodyPr anchorCtr="0" anchor="t" bIns="22850" lIns="45725" spcFirstLastPara="1" rIns="45725" wrap="square" tIns="22850">
            <a:no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1" name="Google Shape;121;p24"/>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41.jpg"/><Relationship Id="rId9" Type="http://schemas.openxmlformats.org/officeDocument/2006/relationships/image" Target="../media/image30.jpg"/><Relationship Id="rId5" Type="http://schemas.openxmlformats.org/officeDocument/2006/relationships/image" Target="../media/image25.jpg"/><Relationship Id="rId6" Type="http://schemas.openxmlformats.org/officeDocument/2006/relationships/image" Target="../media/image37.jpg"/><Relationship Id="rId7" Type="http://schemas.openxmlformats.org/officeDocument/2006/relationships/image" Target="../media/image36.jpg"/><Relationship Id="rId8"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34.jpg"/><Relationship Id="rId5" Type="http://schemas.openxmlformats.org/officeDocument/2006/relationships/image" Target="../media/image40.jp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www.instagram.com/summerspringboard/" TargetMode="External"/><Relationship Id="rId13" Type="http://schemas.openxmlformats.org/officeDocument/2006/relationships/hyperlink" Target="https://www.instagram.com/beyondsportstours/?hl=en" TargetMode="External"/><Relationship Id="rId12" Type="http://schemas.openxmlformats.org/officeDocument/2006/relationships/hyperlink" Target="https://www.beyondsportstours.com/" TargetMode="External"/><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www.experiencegla.com" TargetMode="External"/><Relationship Id="rId4" Type="http://schemas.openxmlformats.org/officeDocument/2006/relationships/hyperlink" Target="https://www.facebook.com/globalleadershipadventures/" TargetMode="External"/><Relationship Id="rId9" Type="http://schemas.openxmlformats.org/officeDocument/2006/relationships/hyperlink" Target="https://www.facebook.com/mysummerspringboard/" TargetMode="External"/><Relationship Id="rId14" Type="http://schemas.openxmlformats.org/officeDocument/2006/relationships/image" Target="../media/image13.png"/><Relationship Id="rId5" Type="http://schemas.openxmlformats.org/officeDocument/2006/relationships/hyperlink" Target="https://www.instagram.com/glateens/" TargetMode="External"/><Relationship Id="rId6" Type="http://schemas.openxmlformats.org/officeDocument/2006/relationships/image" Target="../media/image1.png"/><Relationship Id="rId7" Type="http://schemas.openxmlformats.org/officeDocument/2006/relationships/image" Target="../media/image15.png"/><Relationship Id="rId8" Type="http://schemas.openxmlformats.org/officeDocument/2006/relationships/hyperlink" Target="https://summerspringboard.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1.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16.png"/><Relationship Id="rId10" Type="http://schemas.openxmlformats.org/officeDocument/2006/relationships/image" Target="../media/image19.png"/><Relationship Id="rId9"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33.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23.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24.png"/><Relationship Id="rId6"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128" name="Shape 128"/>
        <p:cNvGrpSpPr/>
        <p:nvPr/>
      </p:nvGrpSpPr>
      <p:grpSpPr>
        <a:xfrm>
          <a:off x="0" y="0"/>
          <a:ext cx="0" cy="0"/>
          <a:chOff x="0" y="0"/>
          <a:chExt cx="0" cy="0"/>
        </a:xfrm>
      </p:grpSpPr>
      <p:sp>
        <p:nvSpPr>
          <p:cNvPr id="129" name="Google Shape;129;p25"/>
          <p:cNvSpPr txBox="1"/>
          <p:nvPr/>
        </p:nvSpPr>
        <p:spPr>
          <a:xfrm>
            <a:off x="3283916" y="1865528"/>
            <a:ext cx="5345775" cy="1540350"/>
          </a:xfrm>
          <a:prstGeom prst="rect">
            <a:avLst/>
          </a:prstGeom>
          <a:noFill/>
          <a:ln>
            <a:noFill/>
          </a:ln>
        </p:spPr>
        <p:txBody>
          <a:bodyPr anchorCtr="0" anchor="t" bIns="0" lIns="0" spcFirstLastPara="1" rIns="0" wrap="square" tIns="0">
            <a:noAutofit/>
          </a:bodyPr>
          <a:lstStyle/>
          <a:p>
            <a:pPr indent="0" lvl="0" marL="0" marR="0" rtl="0" algn="l">
              <a:lnSpc>
                <a:spcPct val="98000"/>
              </a:lnSpc>
              <a:spcBef>
                <a:spcPts val="0"/>
              </a:spcBef>
              <a:spcAft>
                <a:spcPts val="0"/>
              </a:spcAft>
              <a:buNone/>
            </a:pPr>
            <a:r>
              <a:rPr b="1" i="0" lang="en" sz="4000" u="none" cap="none" strike="noStrike">
                <a:solidFill>
                  <a:srgbClr val="545454"/>
                </a:solidFill>
                <a:latin typeface="Montserrat ExtraBold"/>
                <a:ea typeface="Montserrat ExtraBold"/>
                <a:cs typeface="Montserrat ExtraBold"/>
                <a:sym typeface="Montserrat ExtraBold"/>
              </a:rPr>
              <a:t>Summer Programs for </a:t>
            </a:r>
            <a:r>
              <a:rPr b="1" lang="en" sz="4000">
                <a:solidFill>
                  <a:srgbClr val="545454"/>
                </a:solidFill>
                <a:latin typeface="Montserrat ExtraBold"/>
                <a:ea typeface="Montserrat ExtraBold"/>
                <a:cs typeface="Montserrat ExtraBold"/>
                <a:sym typeface="Montserrat ExtraBold"/>
              </a:rPr>
              <a:t>College Bound Teenagers</a:t>
            </a:r>
            <a:endParaRPr sz="700"/>
          </a:p>
        </p:txBody>
      </p:sp>
      <p:sp>
        <p:nvSpPr>
          <p:cNvPr id="130" name="Google Shape;130;p25"/>
          <p:cNvSpPr/>
          <p:nvPr/>
        </p:nvSpPr>
        <p:spPr>
          <a:xfrm>
            <a:off x="-6766" y="2482488"/>
            <a:ext cx="9148546" cy="71897"/>
          </a:xfrm>
          <a:prstGeom prst="rect">
            <a:avLst/>
          </a:prstGeom>
          <a:solidFill>
            <a:srgbClr val="5FA23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31" name="Google Shape;131;p25"/>
          <p:cNvPicPr preferRelativeResize="0"/>
          <p:nvPr/>
        </p:nvPicPr>
        <p:blipFill rotWithShape="1">
          <a:blip r:embed="rId3">
            <a:alphaModFix/>
          </a:blip>
          <a:srcRect b="0" l="0" r="14176" t="0"/>
          <a:stretch/>
        </p:blipFill>
        <p:spPr>
          <a:xfrm>
            <a:off x="0" y="2598215"/>
            <a:ext cx="2784483" cy="2545285"/>
          </a:xfrm>
          <a:prstGeom prst="rect">
            <a:avLst/>
          </a:prstGeom>
          <a:noFill/>
          <a:ln>
            <a:noFill/>
          </a:ln>
        </p:spPr>
      </p:pic>
      <p:pic>
        <p:nvPicPr>
          <p:cNvPr id="132" name="Google Shape;132;p25"/>
          <p:cNvPicPr preferRelativeResize="0"/>
          <p:nvPr/>
        </p:nvPicPr>
        <p:blipFill rotWithShape="1">
          <a:blip r:embed="rId4">
            <a:alphaModFix/>
          </a:blip>
          <a:srcRect b="0" l="0" r="0" t="0"/>
          <a:stretch/>
        </p:blipFill>
        <p:spPr>
          <a:xfrm>
            <a:off x="0" y="0"/>
            <a:ext cx="2794561" cy="24315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nvSpPr>
        <p:spPr>
          <a:xfrm>
            <a:off x="4317" y="7452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lang="en" sz="3000">
                <a:latin typeface="Montserrat"/>
                <a:ea typeface="Montserrat"/>
                <a:cs typeface="Montserrat"/>
                <a:sym typeface="Montserrat"/>
              </a:rPr>
              <a:t>NOT</a:t>
            </a:r>
            <a:r>
              <a:rPr b="1" lang="en" sz="3000">
                <a:latin typeface="Montserrat"/>
                <a:ea typeface="Montserrat"/>
                <a:cs typeface="Montserrat"/>
                <a:sym typeface="Montserrat"/>
              </a:rPr>
              <a:t> JUST SUMMER…...Spring +</a:t>
            </a:r>
            <a:endParaRPr sz="3000"/>
          </a:p>
        </p:txBody>
      </p:sp>
      <p:sp>
        <p:nvSpPr>
          <p:cNvPr id="288" name="Google Shape;288;p34"/>
          <p:cNvSpPr txBox="1"/>
          <p:nvPr/>
        </p:nvSpPr>
        <p:spPr>
          <a:xfrm>
            <a:off x="379725" y="1457950"/>
            <a:ext cx="8449200" cy="31449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None/>
            </a:pPr>
            <a:r>
              <a:rPr b="1" lang="en" sz="1500">
                <a:solidFill>
                  <a:srgbClr val="545454"/>
                </a:solidFill>
                <a:latin typeface="Montserrat"/>
                <a:ea typeface="Montserrat"/>
                <a:cs typeface="Montserrat"/>
                <a:sym typeface="Montserrat"/>
              </a:rPr>
              <a:t>We also offer custom programs for groups during other times of the year.</a:t>
            </a:r>
            <a:endParaRPr b="1" sz="1500">
              <a:solidFill>
                <a:srgbClr val="545454"/>
              </a:solidFill>
              <a:latin typeface="Montserrat"/>
              <a:ea typeface="Montserrat"/>
              <a:cs typeface="Montserrat"/>
              <a:sym typeface="Montserrat"/>
            </a:endParaRPr>
          </a:p>
          <a:p>
            <a:pPr indent="-292100" lvl="1" marL="914400" rtl="0" algn="l">
              <a:lnSpc>
                <a:spcPct val="115000"/>
              </a:lnSpc>
              <a:spcBef>
                <a:spcPts val="0"/>
              </a:spcBef>
              <a:spcAft>
                <a:spcPts val="0"/>
              </a:spcAft>
              <a:buClr>
                <a:srgbClr val="273755"/>
              </a:buClr>
              <a:buSzPts val="1000"/>
              <a:buFont typeface="Montserrat"/>
              <a:buChar char="•"/>
            </a:pPr>
            <a:r>
              <a:rPr lang="en" sz="1200">
                <a:solidFill>
                  <a:srgbClr val="5F727F"/>
                </a:solidFill>
                <a:highlight>
                  <a:srgbClr val="FFFFFF"/>
                </a:highlight>
                <a:latin typeface="Montserrat"/>
                <a:ea typeface="Montserrat"/>
                <a:cs typeface="Montserrat"/>
                <a:sym typeface="Montserrat"/>
              </a:rPr>
              <a:t>GLA Custom Group Travel will work with you to create the perfect trip for your group, with either pre-designed or customized itineraries that provide an environment for members to learn, grow and challenge themselves.</a:t>
            </a:r>
            <a:endParaRPr sz="1200">
              <a:solidFill>
                <a:srgbClr val="5F727F"/>
              </a:solidFill>
              <a:highlight>
                <a:srgbClr val="FFFFFF"/>
              </a:highlight>
              <a:latin typeface="Montserrat"/>
              <a:ea typeface="Montserrat"/>
              <a:cs typeface="Montserrat"/>
              <a:sym typeface="Montserrat"/>
            </a:endParaRPr>
          </a:p>
          <a:p>
            <a:pPr indent="-292100" lvl="1" marL="914400" rtl="0" algn="l">
              <a:lnSpc>
                <a:spcPct val="115000"/>
              </a:lnSpc>
              <a:spcBef>
                <a:spcPts val="0"/>
              </a:spcBef>
              <a:spcAft>
                <a:spcPts val="0"/>
              </a:spcAft>
              <a:buClr>
                <a:srgbClr val="273755"/>
              </a:buClr>
              <a:buSzPts val="1000"/>
              <a:buFont typeface="Montserrat"/>
              <a:buChar char="•"/>
            </a:pPr>
            <a:r>
              <a:rPr lang="en" sz="1200">
                <a:solidFill>
                  <a:srgbClr val="5F727F"/>
                </a:solidFill>
                <a:highlight>
                  <a:srgbClr val="FFFFFF"/>
                </a:highlight>
                <a:latin typeface="Montserrat"/>
                <a:ea typeface="Montserrat"/>
                <a:cs typeface="Montserrat"/>
                <a:sym typeface="Montserrat"/>
              </a:rPr>
              <a:t>While many GLA programs are open for enrollment for any teen who wishes to enroll, our Custom Group Travel programs are designed and facilitated exclusively for your group.</a:t>
            </a:r>
            <a:endParaRPr sz="1200">
              <a:solidFill>
                <a:srgbClr val="5F727F"/>
              </a:solidFill>
              <a:highlight>
                <a:srgbClr val="FFFFFF"/>
              </a:highlight>
              <a:latin typeface="Montserrat"/>
              <a:ea typeface="Montserrat"/>
              <a:cs typeface="Montserrat"/>
              <a:sym typeface="Montserrat"/>
            </a:endParaRPr>
          </a:p>
          <a:p>
            <a:pPr indent="-304800" lvl="2" marL="1371600" rtl="0" algn="l">
              <a:lnSpc>
                <a:spcPct val="115000"/>
              </a:lnSpc>
              <a:spcBef>
                <a:spcPts val="0"/>
              </a:spcBef>
              <a:spcAft>
                <a:spcPts val="0"/>
              </a:spcAft>
              <a:buClr>
                <a:srgbClr val="5F727F"/>
              </a:buClr>
              <a:buSzPts val="1200"/>
              <a:buFont typeface="Montserrat"/>
              <a:buChar char="■"/>
            </a:pPr>
            <a:r>
              <a:rPr lang="en" sz="1200">
                <a:solidFill>
                  <a:srgbClr val="5F727F"/>
                </a:solidFill>
                <a:highlight>
                  <a:srgbClr val="FFFFFF"/>
                </a:highlight>
                <a:latin typeface="Montserrat"/>
                <a:ea typeface="Montserrat"/>
                <a:cs typeface="Montserrat"/>
                <a:sym typeface="Montserrat"/>
              </a:rPr>
              <a:t>Choose your destination, duration, theme, and budget points.</a:t>
            </a:r>
            <a:endParaRPr sz="1200">
              <a:solidFill>
                <a:srgbClr val="5F727F"/>
              </a:solidFill>
              <a:highlight>
                <a:srgbClr val="FFFFFF"/>
              </a:highlight>
              <a:latin typeface="Montserrat"/>
              <a:ea typeface="Montserrat"/>
              <a:cs typeface="Montserrat"/>
              <a:sym typeface="Montserrat"/>
            </a:endParaRPr>
          </a:p>
          <a:p>
            <a:pPr indent="-304800" lvl="1" marL="914400" rtl="0" algn="l">
              <a:lnSpc>
                <a:spcPct val="115000"/>
              </a:lnSpc>
              <a:spcBef>
                <a:spcPts val="0"/>
              </a:spcBef>
              <a:spcAft>
                <a:spcPts val="0"/>
              </a:spcAft>
              <a:buClr>
                <a:srgbClr val="5F727F"/>
              </a:buClr>
              <a:buSzPts val="1200"/>
              <a:buFont typeface="Montserrat"/>
              <a:buChar char="•"/>
            </a:pPr>
            <a:r>
              <a:rPr lang="en" sz="1200">
                <a:solidFill>
                  <a:srgbClr val="5F727F"/>
                </a:solidFill>
                <a:highlight>
                  <a:srgbClr val="FFFFFF"/>
                </a:highlight>
                <a:latin typeface="Montserrat"/>
                <a:ea typeface="Montserrat"/>
                <a:cs typeface="Montserrat"/>
                <a:sym typeface="Montserrat"/>
              </a:rPr>
              <a:t>GLA’s global partnerships span the globe, making travel approachable for groups traveling together. </a:t>
            </a:r>
            <a:endParaRPr sz="1200">
              <a:solidFill>
                <a:srgbClr val="5F727F"/>
              </a:solidFill>
              <a:highlight>
                <a:srgbClr val="FFFFFF"/>
              </a:highlight>
              <a:latin typeface="Montserrat"/>
              <a:ea typeface="Montserrat"/>
              <a:cs typeface="Montserrat"/>
              <a:sym typeface="Montserrat"/>
            </a:endParaRPr>
          </a:p>
          <a:p>
            <a:pPr indent="-304800" lvl="1" marL="914400" rtl="0" algn="l">
              <a:lnSpc>
                <a:spcPct val="115000"/>
              </a:lnSpc>
              <a:spcBef>
                <a:spcPts val="0"/>
              </a:spcBef>
              <a:spcAft>
                <a:spcPts val="0"/>
              </a:spcAft>
              <a:buClr>
                <a:srgbClr val="5F727F"/>
              </a:buClr>
              <a:buSzPts val="1200"/>
              <a:buFont typeface="Montserrat"/>
              <a:buChar char="•"/>
            </a:pPr>
            <a:r>
              <a:rPr lang="en" sz="1200">
                <a:solidFill>
                  <a:srgbClr val="5F727F"/>
                </a:solidFill>
                <a:highlight>
                  <a:srgbClr val="FFFFFF"/>
                </a:highlight>
                <a:latin typeface="Montserrat"/>
                <a:ea typeface="Montserrat"/>
                <a:cs typeface="Montserrat"/>
                <a:sym typeface="Montserrat"/>
              </a:rPr>
              <a:t>Our longstanding personal relationships in every community that we travel to, paired with years of experience bringing diverse groups abroad, allow for maximum customization options, genuine cultural immersion and expert facilitation on the ground.</a:t>
            </a:r>
            <a:endParaRPr sz="1200">
              <a:solidFill>
                <a:srgbClr val="5F727F"/>
              </a:solidFill>
              <a:highlight>
                <a:srgbClr val="FFFFFF"/>
              </a:highlight>
              <a:latin typeface="Montserrat"/>
              <a:ea typeface="Montserrat"/>
              <a:cs typeface="Montserrat"/>
              <a:sym typeface="Montserrat"/>
            </a:endParaRPr>
          </a:p>
          <a:p>
            <a:pPr indent="0" lvl="0" marL="914400" marR="0" rtl="0" algn="l">
              <a:lnSpc>
                <a:spcPct val="168000"/>
              </a:lnSpc>
              <a:spcBef>
                <a:spcPts val="1300"/>
              </a:spcBef>
              <a:spcAft>
                <a:spcPts val="0"/>
              </a:spcAft>
              <a:buNone/>
            </a:pPr>
            <a:r>
              <a:t/>
            </a:r>
            <a:endParaRPr b="1" sz="1000">
              <a:solidFill>
                <a:srgbClr val="273755"/>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sz="1000">
              <a:solidFill>
                <a:srgbClr val="273755"/>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sz="1000">
              <a:solidFill>
                <a:srgbClr val="273755"/>
              </a:solidFill>
              <a:latin typeface="Montserrat"/>
              <a:ea typeface="Montserrat"/>
              <a:cs typeface="Montserrat"/>
              <a:sym typeface="Montserrat"/>
            </a:endParaRPr>
          </a:p>
        </p:txBody>
      </p:sp>
      <p:pic>
        <p:nvPicPr>
          <p:cNvPr id="289" name="Google Shape;289;p34"/>
          <p:cNvPicPr preferRelativeResize="0"/>
          <p:nvPr/>
        </p:nvPicPr>
        <p:blipFill rotWithShape="1">
          <a:blip r:embed="rId3">
            <a:alphaModFix/>
          </a:blip>
          <a:srcRect b="0" l="0" r="0" t="0"/>
          <a:stretch/>
        </p:blipFill>
        <p:spPr>
          <a:xfrm>
            <a:off x="379725" y="98675"/>
            <a:ext cx="1399445" cy="60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93" name="Shape 293"/>
        <p:cNvGrpSpPr/>
        <p:nvPr/>
      </p:nvGrpSpPr>
      <p:grpSpPr>
        <a:xfrm>
          <a:off x="0" y="0"/>
          <a:ext cx="0" cy="0"/>
          <a:chOff x="0" y="0"/>
          <a:chExt cx="0" cy="0"/>
        </a:xfrm>
      </p:grpSpPr>
      <p:sp>
        <p:nvSpPr>
          <p:cNvPr id="294" name="Google Shape;294;p35"/>
          <p:cNvSpPr txBox="1"/>
          <p:nvPr/>
        </p:nvSpPr>
        <p:spPr>
          <a:xfrm>
            <a:off x="14854" y="728972"/>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lang="en" sz="3000">
                <a:latin typeface="Montserrat"/>
                <a:ea typeface="Montserrat"/>
                <a:cs typeface="Montserrat"/>
                <a:sym typeface="Montserrat"/>
              </a:rPr>
              <a:t>WHAT MAKES TTN UNIQUE?</a:t>
            </a:r>
            <a:endParaRPr sz="3000"/>
          </a:p>
        </p:txBody>
      </p:sp>
      <p:sp>
        <p:nvSpPr>
          <p:cNvPr id="295" name="Google Shape;295;p35"/>
          <p:cNvSpPr txBox="1"/>
          <p:nvPr/>
        </p:nvSpPr>
        <p:spPr>
          <a:xfrm>
            <a:off x="6569660" y="3695939"/>
            <a:ext cx="2221500" cy="10653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Experience campus life</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Build friendships with a divers</a:t>
            </a:r>
            <a:r>
              <a:rPr lang="en" sz="1100">
                <a:solidFill>
                  <a:srgbClr val="F9FCFF"/>
                </a:solidFill>
                <a:latin typeface="Montserrat"/>
                <a:ea typeface="Montserrat"/>
                <a:cs typeface="Montserrat"/>
                <a:sym typeface="Montserrat"/>
              </a:rPr>
              <a:t>e</a:t>
            </a:r>
            <a:r>
              <a:rPr b="0" i="0" lang="en" sz="1100" u="none" cap="none" strike="noStrike">
                <a:solidFill>
                  <a:srgbClr val="F9FCFF"/>
                </a:solidFill>
                <a:latin typeface="Montserrat"/>
                <a:ea typeface="Montserrat"/>
                <a:cs typeface="Montserrat"/>
                <a:sym typeface="Montserrat"/>
              </a:rPr>
              <a:t> student body</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 with local activities </a:t>
            </a:r>
            <a:endParaRPr sz="700"/>
          </a:p>
        </p:txBody>
      </p:sp>
      <p:sp>
        <p:nvSpPr>
          <p:cNvPr id="296" name="Google Shape;296;p35"/>
          <p:cNvSpPr txBox="1"/>
          <p:nvPr/>
        </p:nvSpPr>
        <p:spPr>
          <a:xfrm>
            <a:off x="233750" y="1158074"/>
            <a:ext cx="3685800" cy="3236100"/>
          </a:xfrm>
          <a:prstGeom prst="rect">
            <a:avLst/>
          </a:prstGeom>
          <a:noFill/>
          <a:ln>
            <a:noFill/>
          </a:ln>
        </p:spPr>
        <p:txBody>
          <a:bodyPr anchorCtr="0" anchor="t" bIns="0" lIns="0" spcFirstLastPara="1" rIns="0" wrap="square" tIns="0">
            <a:noAutofit/>
          </a:bodyPr>
          <a:lstStyle/>
          <a:p>
            <a:pPr indent="0" lvl="0" marL="0" rtl="0" algn="l">
              <a:lnSpc>
                <a:spcPct val="168000"/>
              </a:lnSpc>
              <a:spcBef>
                <a:spcPts val="0"/>
              </a:spcBef>
              <a:spcAft>
                <a:spcPts val="0"/>
              </a:spcAft>
              <a:buNone/>
            </a:pPr>
            <a:r>
              <a:rPr b="1" lang="en" sz="1200">
                <a:solidFill>
                  <a:srgbClr val="5FA233"/>
                </a:solidFill>
                <a:latin typeface="Montserrat"/>
                <a:ea typeface="Montserrat"/>
                <a:cs typeface="Montserrat"/>
                <a:sym typeface="Montserrat"/>
              </a:rPr>
              <a:t>Educational Experiential Cultural Learning</a:t>
            </a:r>
            <a:endParaRPr sz="1200">
              <a:solidFill>
                <a:srgbClr val="5FA233"/>
              </a:solidFill>
              <a:latin typeface="Montserrat"/>
              <a:ea typeface="Montserrat"/>
              <a:cs typeface="Montserrat"/>
              <a:sym typeface="Montserrat"/>
            </a:endParaRPr>
          </a:p>
          <a:p>
            <a:pPr indent="-88900" lvl="1" marL="177800" rtl="0" algn="l">
              <a:lnSpc>
                <a:spcPct val="168000"/>
              </a:lnSpc>
              <a:spcBef>
                <a:spcPts val="0"/>
              </a:spcBef>
              <a:spcAft>
                <a:spcPts val="0"/>
              </a:spcAft>
              <a:buClr>
                <a:srgbClr val="000000"/>
              </a:buClr>
              <a:buSzPts val="1000"/>
              <a:buChar char="•"/>
            </a:pPr>
            <a:r>
              <a:rPr lang="en" sz="1000">
                <a:latin typeface="Montserrat"/>
                <a:ea typeface="Montserrat"/>
                <a:cs typeface="Montserrat"/>
                <a:sym typeface="Montserrat"/>
              </a:rPr>
              <a:t>Learn first hand about </a:t>
            </a:r>
            <a:r>
              <a:rPr lang="en" sz="1000">
                <a:latin typeface="Montserrat"/>
                <a:ea typeface="Montserrat"/>
                <a:cs typeface="Montserrat"/>
                <a:sym typeface="Montserrat"/>
              </a:rPr>
              <a:t>contemporary</a:t>
            </a:r>
            <a:r>
              <a:rPr lang="en" sz="1000">
                <a:latin typeface="Montserrat"/>
                <a:ea typeface="Montserrat"/>
                <a:cs typeface="Montserrat"/>
                <a:sym typeface="Montserrat"/>
              </a:rPr>
              <a:t> issues, authentic culture and visit the most </a:t>
            </a:r>
            <a:r>
              <a:rPr lang="en" sz="1000">
                <a:latin typeface="Montserrat"/>
                <a:ea typeface="Montserrat"/>
                <a:cs typeface="Montserrat"/>
                <a:sym typeface="Montserrat"/>
              </a:rPr>
              <a:t>iconic</a:t>
            </a:r>
            <a:r>
              <a:rPr lang="en" sz="1000">
                <a:latin typeface="Montserrat"/>
                <a:ea typeface="Montserrat"/>
                <a:cs typeface="Montserrat"/>
                <a:sym typeface="Montserrat"/>
              </a:rPr>
              <a:t> places on earth!</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rPr b="1" lang="en" sz="1200">
                <a:solidFill>
                  <a:srgbClr val="5FA233"/>
                </a:solidFill>
                <a:latin typeface="Montserrat"/>
                <a:ea typeface="Montserrat"/>
                <a:cs typeface="Montserrat"/>
                <a:sym typeface="Montserrat"/>
              </a:rPr>
              <a:t>Global Citizenship</a:t>
            </a:r>
            <a:r>
              <a:rPr b="1" lang="en" sz="1200">
                <a:solidFill>
                  <a:srgbClr val="5FA233"/>
                </a:solidFill>
                <a:latin typeface="Montserrat"/>
                <a:ea typeface="Montserrat"/>
                <a:cs typeface="Montserrat"/>
                <a:sym typeface="Montserrat"/>
              </a:rPr>
              <a:t> Development </a:t>
            </a:r>
            <a:endParaRPr b="1" sz="1200">
              <a:solidFill>
                <a:srgbClr val="5FA233"/>
              </a:solidFill>
              <a:latin typeface="Montserrat"/>
              <a:ea typeface="Montserrat"/>
              <a:cs typeface="Montserrat"/>
              <a:sym typeface="Montserrat"/>
            </a:endParaRPr>
          </a:p>
          <a:p>
            <a:pPr indent="-88900" lvl="1" marL="177800" rtl="0" algn="l">
              <a:lnSpc>
                <a:spcPct val="168000"/>
              </a:lnSpc>
              <a:spcBef>
                <a:spcPts val="0"/>
              </a:spcBef>
              <a:spcAft>
                <a:spcPts val="0"/>
              </a:spcAft>
              <a:buClr>
                <a:srgbClr val="000000"/>
              </a:buClr>
              <a:buSzPts val="1000"/>
              <a:buChar char="•"/>
            </a:pPr>
            <a:r>
              <a:rPr lang="en" sz="1000">
                <a:latin typeface="Montserrat"/>
                <a:ea typeface="Montserrat"/>
                <a:cs typeface="Montserrat"/>
                <a:sym typeface="Montserrat"/>
              </a:rPr>
              <a:t>Proprietary curriculum woven into every program to develop concrete skills that students can use immediately.</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rPr b="1" lang="en" sz="1200">
                <a:solidFill>
                  <a:srgbClr val="5FA233"/>
                </a:solidFill>
                <a:latin typeface="Montserrat"/>
                <a:ea typeface="Montserrat"/>
                <a:cs typeface="Montserrat"/>
                <a:sym typeface="Montserrat"/>
              </a:rPr>
              <a:t>5-Point Safety System </a:t>
            </a:r>
            <a:endParaRPr b="1" sz="1200">
              <a:solidFill>
                <a:srgbClr val="5FA233"/>
              </a:solidFill>
              <a:latin typeface="Montserrat"/>
              <a:ea typeface="Montserrat"/>
              <a:cs typeface="Montserrat"/>
              <a:sym typeface="Montserrat"/>
            </a:endParaRPr>
          </a:p>
          <a:p>
            <a:pPr indent="-88900" lvl="1" marL="177800" rtl="0" algn="l">
              <a:lnSpc>
                <a:spcPct val="168000"/>
              </a:lnSpc>
              <a:spcBef>
                <a:spcPts val="0"/>
              </a:spcBef>
              <a:spcAft>
                <a:spcPts val="0"/>
              </a:spcAft>
              <a:buClr>
                <a:srgbClr val="000000"/>
              </a:buClr>
              <a:buSzPts val="1000"/>
              <a:buChar char="•"/>
            </a:pPr>
            <a:r>
              <a:rPr lang="en" sz="1000">
                <a:latin typeface="Montserrat"/>
                <a:ea typeface="Montserrat"/>
                <a:cs typeface="Montserrat"/>
                <a:sym typeface="Montserrat"/>
              </a:rPr>
              <a:t>Rigorous standards to ensure students' safety and health, and parents' peace of mind: Home Base accomodations, caring supervision, healthy meals &amp; pure water, expert local knowledge, safe &amp; comfortable transportation + learning public transportation</a:t>
            </a:r>
            <a:endParaRPr b="1" sz="1000">
              <a:latin typeface="Montserrat"/>
              <a:ea typeface="Montserrat"/>
              <a:cs typeface="Montserrat"/>
              <a:sym typeface="Montserrat"/>
            </a:endParaRPr>
          </a:p>
          <a:p>
            <a:pPr indent="0" lvl="0" marL="0" marR="0" rtl="0" algn="ctr">
              <a:lnSpc>
                <a:spcPct val="158018"/>
              </a:lnSpc>
              <a:spcBef>
                <a:spcPts val="0"/>
              </a:spcBef>
              <a:spcAft>
                <a:spcPts val="0"/>
              </a:spcAft>
              <a:buNone/>
            </a:pPr>
            <a:r>
              <a:t/>
            </a:r>
            <a:endParaRPr sz="1000">
              <a:latin typeface="Montserrat"/>
              <a:ea typeface="Montserrat"/>
              <a:cs typeface="Montserrat"/>
              <a:sym typeface="Montserrat"/>
            </a:endParaRPr>
          </a:p>
        </p:txBody>
      </p:sp>
      <p:pic>
        <p:nvPicPr>
          <p:cNvPr id="297" name="Google Shape;297;p35"/>
          <p:cNvPicPr preferRelativeResize="0"/>
          <p:nvPr/>
        </p:nvPicPr>
        <p:blipFill>
          <a:blip r:embed="rId3">
            <a:alphaModFix/>
          </a:blip>
          <a:stretch>
            <a:fillRect/>
          </a:stretch>
        </p:blipFill>
        <p:spPr>
          <a:xfrm>
            <a:off x="3298975" y="-197875"/>
            <a:ext cx="1723776" cy="1332375"/>
          </a:xfrm>
          <a:prstGeom prst="rect">
            <a:avLst/>
          </a:prstGeom>
          <a:noFill/>
          <a:ln>
            <a:noFill/>
          </a:ln>
        </p:spPr>
      </p:pic>
      <p:pic>
        <p:nvPicPr>
          <p:cNvPr id="298" name="Google Shape;298;p35"/>
          <p:cNvPicPr preferRelativeResize="0"/>
          <p:nvPr/>
        </p:nvPicPr>
        <p:blipFill rotWithShape="1">
          <a:blip r:embed="rId4">
            <a:alphaModFix/>
          </a:blip>
          <a:srcRect b="0" l="0" r="0" t="13103"/>
          <a:stretch/>
        </p:blipFill>
        <p:spPr>
          <a:xfrm>
            <a:off x="4008088" y="1226077"/>
            <a:ext cx="2529150" cy="1466748"/>
          </a:xfrm>
          <a:prstGeom prst="rect">
            <a:avLst/>
          </a:prstGeom>
          <a:noFill/>
          <a:ln>
            <a:noFill/>
          </a:ln>
        </p:spPr>
      </p:pic>
      <p:pic>
        <p:nvPicPr>
          <p:cNvPr descr="Oia, Santorini, Village, Greece, Sunset, Island, Sea" id="299" name="Google Shape;299;p35"/>
          <p:cNvPicPr preferRelativeResize="0"/>
          <p:nvPr/>
        </p:nvPicPr>
        <p:blipFill>
          <a:blip r:embed="rId5">
            <a:alphaModFix/>
          </a:blip>
          <a:stretch>
            <a:fillRect/>
          </a:stretch>
        </p:blipFill>
        <p:spPr>
          <a:xfrm>
            <a:off x="4008100" y="3540900"/>
            <a:ext cx="2529150" cy="1533375"/>
          </a:xfrm>
          <a:prstGeom prst="rect">
            <a:avLst/>
          </a:prstGeom>
          <a:noFill/>
          <a:ln>
            <a:noFill/>
          </a:ln>
        </p:spPr>
      </p:pic>
      <p:pic>
        <p:nvPicPr>
          <p:cNvPr id="300" name="Google Shape;300;p35"/>
          <p:cNvPicPr preferRelativeResize="0"/>
          <p:nvPr/>
        </p:nvPicPr>
        <p:blipFill rotWithShape="1">
          <a:blip r:embed="rId6">
            <a:alphaModFix/>
          </a:blip>
          <a:srcRect b="1053" l="0" r="0" t="8864"/>
          <a:stretch/>
        </p:blipFill>
        <p:spPr>
          <a:xfrm>
            <a:off x="6625800" y="1226075"/>
            <a:ext cx="2446099" cy="1466750"/>
          </a:xfrm>
          <a:prstGeom prst="rect">
            <a:avLst/>
          </a:prstGeom>
          <a:noFill/>
          <a:ln>
            <a:noFill/>
          </a:ln>
        </p:spPr>
      </p:pic>
      <p:pic>
        <p:nvPicPr>
          <p:cNvPr descr="The Banks, Cambridge, Canal, River, Pole Boat, Outdoors" id="301" name="Google Shape;301;p35"/>
          <p:cNvPicPr preferRelativeResize="0"/>
          <p:nvPr/>
        </p:nvPicPr>
        <p:blipFill>
          <a:blip r:embed="rId7">
            <a:alphaModFix/>
          </a:blip>
          <a:stretch>
            <a:fillRect/>
          </a:stretch>
        </p:blipFill>
        <p:spPr>
          <a:xfrm>
            <a:off x="6597725" y="3540900"/>
            <a:ext cx="2502250" cy="1533375"/>
          </a:xfrm>
          <a:prstGeom prst="rect">
            <a:avLst/>
          </a:prstGeom>
          <a:noFill/>
          <a:ln>
            <a:noFill/>
          </a:ln>
        </p:spPr>
      </p:pic>
      <p:pic>
        <p:nvPicPr>
          <p:cNvPr id="302" name="Google Shape;302;p35"/>
          <p:cNvPicPr preferRelativeResize="0"/>
          <p:nvPr/>
        </p:nvPicPr>
        <p:blipFill rotWithShape="1">
          <a:blip r:embed="rId8">
            <a:alphaModFix/>
          </a:blip>
          <a:srcRect b="9716" l="0" r="0" t="9716"/>
          <a:stretch/>
        </p:blipFill>
        <p:spPr>
          <a:xfrm>
            <a:off x="4339700" y="2617600"/>
            <a:ext cx="1837875" cy="1065300"/>
          </a:xfrm>
          <a:prstGeom prst="rect">
            <a:avLst/>
          </a:prstGeom>
          <a:noFill/>
          <a:ln>
            <a:noFill/>
          </a:ln>
        </p:spPr>
      </p:pic>
      <p:pic>
        <p:nvPicPr>
          <p:cNvPr descr="Paris, Eiffel Tower, France, French, La Defense, City" id="303" name="Google Shape;303;p35"/>
          <p:cNvPicPr preferRelativeResize="0"/>
          <p:nvPr/>
        </p:nvPicPr>
        <p:blipFill>
          <a:blip r:embed="rId9">
            <a:alphaModFix/>
          </a:blip>
          <a:stretch>
            <a:fillRect/>
          </a:stretch>
        </p:blipFill>
        <p:spPr>
          <a:xfrm>
            <a:off x="6857700" y="2617600"/>
            <a:ext cx="1977525" cy="1065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307" name="Shape 307"/>
        <p:cNvGrpSpPr/>
        <p:nvPr/>
      </p:nvGrpSpPr>
      <p:grpSpPr>
        <a:xfrm>
          <a:off x="0" y="0"/>
          <a:ext cx="0" cy="0"/>
          <a:chOff x="0" y="0"/>
          <a:chExt cx="0" cy="0"/>
        </a:xfrm>
      </p:grpSpPr>
      <p:sp>
        <p:nvSpPr>
          <p:cNvPr id="308" name="Google Shape;308;p36"/>
          <p:cNvSpPr txBox="1"/>
          <p:nvPr/>
        </p:nvSpPr>
        <p:spPr>
          <a:xfrm>
            <a:off x="14854" y="6194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lang="en" sz="3000">
                <a:latin typeface="Montserrat"/>
                <a:ea typeface="Montserrat"/>
                <a:cs typeface="Montserrat"/>
                <a:sym typeface="Montserrat"/>
              </a:rPr>
              <a:t>WHAT MAKES BEYOND SPORTS UNIQUE?</a:t>
            </a:r>
            <a:endParaRPr sz="3000"/>
          </a:p>
        </p:txBody>
      </p:sp>
      <p:sp>
        <p:nvSpPr>
          <p:cNvPr id="309" name="Google Shape;309;p36"/>
          <p:cNvSpPr txBox="1"/>
          <p:nvPr/>
        </p:nvSpPr>
        <p:spPr>
          <a:xfrm>
            <a:off x="6569660" y="3695939"/>
            <a:ext cx="2221500" cy="10653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Experience campus life</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Build friendships with a divers</a:t>
            </a:r>
            <a:r>
              <a:rPr lang="en" sz="1100">
                <a:solidFill>
                  <a:srgbClr val="F9FCFF"/>
                </a:solidFill>
                <a:latin typeface="Montserrat"/>
                <a:ea typeface="Montserrat"/>
                <a:cs typeface="Montserrat"/>
                <a:sym typeface="Montserrat"/>
              </a:rPr>
              <a:t>e</a:t>
            </a:r>
            <a:r>
              <a:rPr b="0" i="0" lang="en" sz="1100" u="none" cap="none" strike="noStrike">
                <a:solidFill>
                  <a:srgbClr val="F9FCFF"/>
                </a:solidFill>
                <a:latin typeface="Montserrat"/>
                <a:ea typeface="Montserrat"/>
                <a:cs typeface="Montserrat"/>
                <a:sym typeface="Montserrat"/>
              </a:rPr>
              <a:t> student body</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 with local activities </a:t>
            </a:r>
            <a:endParaRPr sz="700"/>
          </a:p>
        </p:txBody>
      </p:sp>
      <p:sp>
        <p:nvSpPr>
          <p:cNvPr id="310" name="Google Shape;310;p36"/>
          <p:cNvSpPr txBox="1"/>
          <p:nvPr/>
        </p:nvSpPr>
        <p:spPr>
          <a:xfrm>
            <a:off x="140325" y="1158076"/>
            <a:ext cx="3779100" cy="38028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en" sz="1200">
                <a:solidFill>
                  <a:srgbClr val="5FA233"/>
                </a:solidFill>
                <a:latin typeface="Montserrat"/>
                <a:ea typeface="Montserrat"/>
                <a:cs typeface="Montserrat"/>
                <a:sym typeface="Montserrat"/>
              </a:rPr>
              <a:t>Global Sports Network</a:t>
            </a:r>
            <a:endParaRPr sz="1200">
              <a:solidFill>
                <a:srgbClr val="5FA233"/>
              </a:solidFill>
              <a:latin typeface="Montserrat"/>
              <a:ea typeface="Montserrat"/>
              <a:cs typeface="Montserrat"/>
              <a:sym typeface="Montserrat"/>
            </a:endParaRPr>
          </a:p>
          <a:p>
            <a:pPr indent="-88900" lvl="1" marL="177800" rtl="0" algn="l">
              <a:lnSpc>
                <a:spcPct val="150000"/>
              </a:lnSpc>
              <a:spcBef>
                <a:spcPts val="0"/>
              </a:spcBef>
              <a:spcAft>
                <a:spcPts val="0"/>
              </a:spcAft>
              <a:buClr>
                <a:srgbClr val="000000"/>
              </a:buClr>
              <a:buSzPts val="1000"/>
              <a:buChar char="•"/>
            </a:pPr>
            <a:r>
              <a:rPr lang="en" sz="1000">
                <a:latin typeface="Montserrat"/>
                <a:ea typeface="Montserrat"/>
                <a:cs typeface="Montserrat"/>
                <a:sym typeface="Montserrat"/>
              </a:rPr>
              <a:t>A worldwide network comprised of former athletes and coaches across all levels (i.e. club, high school, collegiate, and professional.)</a:t>
            </a:r>
            <a:endParaRPr sz="1000">
              <a:latin typeface="Montserrat"/>
              <a:ea typeface="Montserrat"/>
              <a:cs typeface="Montserrat"/>
              <a:sym typeface="Montserrat"/>
            </a:endParaRPr>
          </a:p>
          <a:p>
            <a:pPr indent="0" lvl="0" marL="0" rtl="0" algn="l">
              <a:lnSpc>
                <a:spcPct val="150000"/>
              </a:lnSpc>
              <a:spcBef>
                <a:spcPts val="0"/>
              </a:spcBef>
              <a:spcAft>
                <a:spcPts val="0"/>
              </a:spcAft>
              <a:buNone/>
            </a:pPr>
            <a:r>
              <a:t/>
            </a:r>
            <a:endParaRPr sz="1000">
              <a:latin typeface="Montserrat"/>
              <a:ea typeface="Montserrat"/>
              <a:cs typeface="Montserrat"/>
              <a:sym typeface="Montserrat"/>
            </a:endParaRPr>
          </a:p>
          <a:p>
            <a:pPr indent="0" lvl="0" marL="0" rtl="0" algn="l">
              <a:lnSpc>
                <a:spcPct val="150000"/>
              </a:lnSpc>
              <a:spcBef>
                <a:spcPts val="0"/>
              </a:spcBef>
              <a:spcAft>
                <a:spcPts val="0"/>
              </a:spcAft>
              <a:buNone/>
            </a:pPr>
            <a:r>
              <a:rPr b="1" lang="en" sz="1200">
                <a:solidFill>
                  <a:srgbClr val="5FA233"/>
                </a:solidFill>
                <a:latin typeface="Montserrat"/>
                <a:ea typeface="Montserrat"/>
                <a:cs typeface="Montserrat"/>
                <a:sym typeface="Montserrat"/>
              </a:rPr>
              <a:t>Student Empowerment</a:t>
            </a:r>
            <a:endParaRPr b="1" sz="1200">
              <a:solidFill>
                <a:srgbClr val="5FA233"/>
              </a:solidFill>
              <a:latin typeface="Montserrat"/>
              <a:ea typeface="Montserrat"/>
              <a:cs typeface="Montserrat"/>
              <a:sym typeface="Montserrat"/>
            </a:endParaRPr>
          </a:p>
          <a:p>
            <a:pPr indent="-88900" lvl="1" marL="177800" rtl="0" algn="l">
              <a:lnSpc>
                <a:spcPct val="150000"/>
              </a:lnSpc>
              <a:spcBef>
                <a:spcPts val="0"/>
              </a:spcBef>
              <a:spcAft>
                <a:spcPts val="0"/>
              </a:spcAft>
              <a:buClr>
                <a:srgbClr val="000000"/>
              </a:buClr>
              <a:buSzPts val="1000"/>
              <a:buChar char="•"/>
            </a:pPr>
            <a:r>
              <a:rPr lang="en" sz="1000">
                <a:latin typeface="Montserrat"/>
                <a:ea typeface="Montserrat"/>
                <a:cs typeface="Montserrat"/>
                <a:sym typeface="Montserrat"/>
              </a:rPr>
              <a:t>Intentional mentor-to-student relationship development with a goal to  strengthen confidence and independence.</a:t>
            </a:r>
            <a:endParaRPr sz="1000">
              <a:latin typeface="Montserrat"/>
              <a:ea typeface="Montserrat"/>
              <a:cs typeface="Montserrat"/>
              <a:sym typeface="Montserrat"/>
            </a:endParaRPr>
          </a:p>
          <a:p>
            <a:pPr indent="0" lvl="0" marL="0" rtl="0" algn="l">
              <a:lnSpc>
                <a:spcPct val="150000"/>
              </a:lnSpc>
              <a:spcBef>
                <a:spcPts val="0"/>
              </a:spcBef>
              <a:spcAft>
                <a:spcPts val="0"/>
              </a:spcAft>
              <a:buNone/>
            </a:pPr>
            <a:r>
              <a:t/>
            </a:r>
            <a:endParaRPr sz="1000">
              <a:latin typeface="Montserrat"/>
              <a:ea typeface="Montserrat"/>
              <a:cs typeface="Montserrat"/>
              <a:sym typeface="Montserrat"/>
            </a:endParaRPr>
          </a:p>
          <a:p>
            <a:pPr indent="0" lvl="0" marL="0" rtl="0" algn="l">
              <a:lnSpc>
                <a:spcPct val="150000"/>
              </a:lnSpc>
              <a:spcBef>
                <a:spcPts val="0"/>
              </a:spcBef>
              <a:spcAft>
                <a:spcPts val="0"/>
              </a:spcAft>
              <a:buNone/>
            </a:pPr>
            <a:r>
              <a:rPr b="1" lang="en" sz="1200">
                <a:solidFill>
                  <a:srgbClr val="5FA233"/>
                </a:solidFill>
                <a:latin typeface="Montserrat"/>
                <a:ea typeface="Montserrat"/>
                <a:cs typeface="Montserrat"/>
                <a:sym typeface="Montserrat"/>
              </a:rPr>
              <a:t>Mutually-Beneficial Service-Learning</a:t>
            </a:r>
            <a:endParaRPr b="1" sz="1200">
              <a:solidFill>
                <a:srgbClr val="5FA233"/>
              </a:solidFill>
              <a:latin typeface="Montserrat"/>
              <a:ea typeface="Montserrat"/>
              <a:cs typeface="Montserrat"/>
              <a:sym typeface="Montserrat"/>
            </a:endParaRPr>
          </a:p>
          <a:p>
            <a:pPr indent="-88900" lvl="1" marL="177800" rtl="0" algn="l">
              <a:lnSpc>
                <a:spcPct val="150000"/>
              </a:lnSpc>
              <a:spcBef>
                <a:spcPts val="0"/>
              </a:spcBef>
              <a:spcAft>
                <a:spcPts val="0"/>
              </a:spcAft>
              <a:buClr>
                <a:srgbClr val="000000"/>
              </a:buClr>
              <a:buSzPts val="1000"/>
              <a:buChar char="•"/>
            </a:pPr>
            <a:r>
              <a:rPr lang="en" sz="1000">
                <a:latin typeface="Montserrat"/>
                <a:ea typeface="Montserrat"/>
                <a:cs typeface="Montserrat"/>
                <a:sym typeface="Montserrat"/>
              </a:rPr>
              <a:t>Sports clinics for international youth designed to harness the transformative and connective powers of sport. Students engage in post-service reflection to capture key learnings through service.</a:t>
            </a:r>
            <a:endParaRPr b="1" sz="1000">
              <a:latin typeface="Montserrat"/>
              <a:ea typeface="Montserrat"/>
              <a:cs typeface="Montserrat"/>
              <a:sym typeface="Montserrat"/>
            </a:endParaRPr>
          </a:p>
          <a:p>
            <a:pPr indent="0" lvl="0" marL="0" marR="0" rtl="0" algn="ctr">
              <a:lnSpc>
                <a:spcPct val="158018"/>
              </a:lnSpc>
              <a:spcBef>
                <a:spcPts val="0"/>
              </a:spcBef>
              <a:spcAft>
                <a:spcPts val="0"/>
              </a:spcAft>
              <a:buNone/>
            </a:pPr>
            <a:r>
              <a:t/>
            </a:r>
            <a:endParaRPr sz="1000">
              <a:latin typeface="Montserrat"/>
              <a:ea typeface="Montserrat"/>
              <a:cs typeface="Montserrat"/>
              <a:sym typeface="Montserrat"/>
            </a:endParaRPr>
          </a:p>
        </p:txBody>
      </p:sp>
      <p:pic>
        <p:nvPicPr>
          <p:cNvPr id="311" name="Google Shape;311;p36"/>
          <p:cNvPicPr preferRelativeResize="0"/>
          <p:nvPr/>
        </p:nvPicPr>
        <p:blipFill rotWithShape="1">
          <a:blip r:embed="rId3">
            <a:alphaModFix/>
          </a:blip>
          <a:srcRect b="0" l="21889" r="35557" t="0"/>
          <a:stretch/>
        </p:blipFill>
        <p:spPr>
          <a:xfrm>
            <a:off x="6600000" y="1158075"/>
            <a:ext cx="2544000" cy="3985426"/>
          </a:xfrm>
          <a:prstGeom prst="rect">
            <a:avLst/>
          </a:prstGeom>
          <a:noFill/>
          <a:ln>
            <a:noFill/>
          </a:ln>
        </p:spPr>
      </p:pic>
      <p:pic>
        <p:nvPicPr>
          <p:cNvPr id="312" name="Google Shape;312;p36"/>
          <p:cNvPicPr preferRelativeResize="0"/>
          <p:nvPr/>
        </p:nvPicPr>
        <p:blipFill rotWithShape="1">
          <a:blip r:embed="rId4">
            <a:alphaModFix/>
          </a:blip>
          <a:srcRect b="7884" l="0" r="0" t="7884"/>
          <a:stretch/>
        </p:blipFill>
        <p:spPr>
          <a:xfrm>
            <a:off x="4040500" y="1158075"/>
            <a:ext cx="2529152" cy="1592429"/>
          </a:xfrm>
          <a:prstGeom prst="rect">
            <a:avLst/>
          </a:prstGeom>
          <a:noFill/>
          <a:ln>
            <a:noFill/>
          </a:ln>
        </p:spPr>
      </p:pic>
      <p:pic>
        <p:nvPicPr>
          <p:cNvPr id="313" name="Google Shape;313;p36"/>
          <p:cNvPicPr preferRelativeResize="0"/>
          <p:nvPr/>
        </p:nvPicPr>
        <p:blipFill rotWithShape="1">
          <a:blip r:embed="rId5">
            <a:alphaModFix/>
          </a:blip>
          <a:srcRect b="19012" l="0" r="0" t="19018"/>
          <a:stretch/>
        </p:blipFill>
        <p:spPr>
          <a:xfrm>
            <a:off x="4040500" y="2792025"/>
            <a:ext cx="2529150" cy="2351473"/>
          </a:xfrm>
          <a:prstGeom prst="rect">
            <a:avLst/>
          </a:prstGeom>
          <a:noFill/>
          <a:ln>
            <a:noFill/>
          </a:ln>
        </p:spPr>
      </p:pic>
      <p:pic>
        <p:nvPicPr>
          <p:cNvPr id="314" name="Google Shape;314;p36"/>
          <p:cNvPicPr preferRelativeResize="0"/>
          <p:nvPr/>
        </p:nvPicPr>
        <p:blipFill rotWithShape="1">
          <a:blip r:embed="rId6">
            <a:alphaModFix/>
          </a:blip>
          <a:srcRect b="10500" l="0" r="0" t="-10500"/>
          <a:stretch/>
        </p:blipFill>
        <p:spPr>
          <a:xfrm>
            <a:off x="4029263" y="111400"/>
            <a:ext cx="1085476" cy="542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318" name="Shape 318"/>
        <p:cNvGrpSpPr/>
        <p:nvPr/>
      </p:nvGrpSpPr>
      <p:grpSpPr>
        <a:xfrm>
          <a:off x="0" y="0"/>
          <a:ext cx="0" cy="0"/>
          <a:chOff x="0" y="0"/>
          <a:chExt cx="0" cy="0"/>
        </a:xfrm>
      </p:grpSpPr>
      <p:sp>
        <p:nvSpPr>
          <p:cNvPr id="319" name="Google Shape;319;p37"/>
          <p:cNvSpPr/>
          <p:nvPr/>
        </p:nvSpPr>
        <p:spPr>
          <a:xfrm>
            <a:off x="0" y="1348400"/>
            <a:ext cx="9144000" cy="3795000"/>
          </a:xfrm>
          <a:prstGeom prst="rect">
            <a:avLst/>
          </a:prstGeom>
          <a:solidFill>
            <a:srgbClr val="F9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0" name="Google Shape;320;p37"/>
          <p:cNvSpPr txBox="1"/>
          <p:nvPr/>
        </p:nvSpPr>
        <p:spPr>
          <a:xfrm>
            <a:off x="458940" y="420604"/>
            <a:ext cx="8121346" cy="497053"/>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lang="en" sz="3200">
                <a:solidFill>
                  <a:srgbClr val="F9FCFF"/>
                </a:solidFill>
                <a:latin typeface="Montserrat"/>
                <a:ea typeface="Montserrat"/>
                <a:cs typeface="Montserrat"/>
                <a:sym typeface="Montserrat"/>
              </a:rPr>
              <a:t>WHY PARTNER WITH US?</a:t>
            </a:r>
            <a:endParaRPr sz="700"/>
          </a:p>
        </p:txBody>
      </p:sp>
      <p:sp>
        <p:nvSpPr>
          <p:cNvPr id="321" name="Google Shape;321;p37"/>
          <p:cNvSpPr txBox="1"/>
          <p:nvPr/>
        </p:nvSpPr>
        <p:spPr>
          <a:xfrm>
            <a:off x="182550" y="1429725"/>
            <a:ext cx="8775000" cy="3612000"/>
          </a:xfrm>
          <a:prstGeom prst="rect">
            <a:avLst/>
          </a:prstGeom>
          <a:noFill/>
          <a:ln>
            <a:noFill/>
          </a:ln>
        </p:spPr>
        <p:txBody>
          <a:bodyPr anchorCtr="0" anchor="t" bIns="0" lIns="0" spcFirstLastPara="1" rIns="0" wrap="square" tIns="0">
            <a:noAutofit/>
          </a:bodyPr>
          <a:lstStyle/>
          <a:p>
            <a:pPr indent="-342900" lvl="0" marL="457200" rtl="0" algn="l">
              <a:spcBef>
                <a:spcPts val="0"/>
              </a:spcBef>
              <a:spcAft>
                <a:spcPts val="0"/>
              </a:spcAft>
              <a:buClr>
                <a:srgbClr val="545454"/>
              </a:buClr>
              <a:buSzPts val="1800"/>
              <a:buFont typeface="Montserrat"/>
              <a:buChar char="●"/>
            </a:pPr>
            <a:r>
              <a:rPr b="1" lang="en" sz="1800">
                <a:solidFill>
                  <a:srgbClr val="545454"/>
                </a:solidFill>
                <a:latin typeface="Montserrat"/>
                <a:ea typeface="Montserrat"/>
                <a:cs typeface="Montserrat"/>
                <a:sym typeface="Montserrat"/>
              </a:rPr>
              <a:t>Majority</a:t>
            </a:r>
            <a:r>
              <a:rPr b="1" lang="en" sz="1800">
                <a:solidFill>
                  <a:srgbClr val="545454"/>
                </a:solidFill>
                <a:latin typeface="Montserrat"/>
                <a:ea typeface="Montserrat"/>
                <a:cs typeface="Montserrat"/>
                <a:sym typeface="Montserrat"/>
              </a:rPr>
              <a:t> American students</a:t>
            </a:r>
            <a:r>
              <a:rPr lang="en" sz="1800">
                <a:solidFill>
                  <a:srgbClr val="545454"/>
                </a:solidFill>
                <a:latin typeface="Montserrat"/>
                <a:ea typeface="Montserrat"/>
                <a:cs typeface="Montserrat"/>
                <a:sym typeface="Montserrat"/>
              </a:rPr>
              <a:t>: Provide a real American immersion</a:t>
            </a:r>
            <a:endParaRPr sz="1800">
              <a:solidFill>
                <a:srgbClr val="545454"/>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545454"/>
              </a:solidFill>
              <a:latin typeface="Montserrat"/>
              <a:ea typeface="Montserrat"/>
              <a:cs typeface="Montserrat"/>
              <a:sym typeface="Montserrat"/>
            </a:endParaRPr>
          </a:p>
          <a:p>
            <a:pPr indent="-342900" lvl="0" marL="457200" rtl="0" algn="l">
              <a:spcBef>
                <a:spcPts val="0"/>
              </a:spcBef>
              <a:spcAft>
                <a:spcPts val="0"/>
              </a:spcAft>
              <a:buClr>
                <a:srgbClr val="545454"/>
              </a:buClr>
              <a:buSzPts val="1800"/>
              <a:buFont typeface="Montserrat"/>
              <a:buChar char="●"/>
            </a:pPr>
            <a:r>
              <a:rPr b="1" lang="en" sz="1800">
                <a:solidFill>
                  <a:srgbClr val="545454"/>
                </a:solidFill>
                <a:latin typeface="Montserrat"/>
                <a:ea typeface="Montserrat"/>
                <a:cs typeface="Montserrat"/>
                <a:sym typeface="Montserrat"/>
              </a:rPr>
              <a:t>Diverse student body: </a:t>
            </a:r>
            <a:r>
              <a:rPr lang="en" sz="1800">
                <a:solidFill>
                  <a:srgbClr val="545454"/>
                </a:solidFill>
                <a:latin typeface="Montserrat"/>
                <a:ea typeface="Montserrat"/>
                <a:cs typeface="Montserrat"/>
                <a:sym typeface="Montserrat"/>
              </a:rPr>
              <a:t>No country disproportionately represented</a:t>
            </a:r>
            <a:endParaRPr sz="1800">
              <a:solidFill>
                <a:srgbClr val="545454"/>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545454"/>
              </a:solidFill>
              <a:latin typeface="Montserrat"/>
              <a:ea typeface="Montserrat"/>
              <a:cs typeface="Montserrat"/>
              <a:sym typeface="Montserrat"/>
            </a:endParaRPr>
          </a:p>
          <a:p>
            <a:pPr indent="-342900" lvl="0" marL="457200" rtl="0" algn="l">
              <a:spcBef>
                <a:spcPts val="0"/>
              </a:spcBef>
              <a:spcAft>
                <a:spcPts val="0"/>
              </a:spcAft>
              <a:buClr>
                <a:srgbClr val="545454"/>
              </a:buClr>
              <a:buSzPts val="1800"/>
              <a:buFont typeface="Montserrat"/>
              <a:buChar char="●"/>
            </a:pPr>
            <a:r>
              <a:rPr b="1" lang="en" sz="1800">
                <a:solidFill>
                  <a:srgbClr val="545454"/>
                </a:solidFill>
                <a:latin typeface="Montserrat"/>
                <a:ea typeface="Montserrat"/>
                <a:cs typeface="Montserrat"/>
                <a:sym typeface="Montserrat"/>
              </a:rPr>
              <a:t>Agent support</a:t>
            </a:r>
            <a:r>
              <a:rPr lang="en" sz="1800">
                <a:solidFill>
                  <a:srgbClr val="545454"/>
                </a:solidFill>
                <a:latin typeface="Montserrat"/>
                <a:ea typeface="Montserrat"/>
                <a:cs typeface="Montserrat"/>
                <a:sym typeface="Montserrat"/>
              </a:rPr>
              <a:t>:</a:t>
            </a:r>
            <a:r>
              <a:rPr lang="en" sz="1800">
                <a:solidFill>
                  <a:srgbClr val="545454"/>
                </a:solidFill>
                <a:latin typeface="Montserrat"/>
                <a:ea typeface="Montserrat"/>
                <a:cs typeface="Montserrat"/>
                <a:sym typeface="Montserrat"/>
              </a:rPr>
              <a:t> Free chaperones for groups and free familiarization visits for key agents</a:t>
            </a:r>
            <a:endParaRPr sz="1800">
              <a:solidFill>
                <a:srgbClr val="545454"/>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545454"/>
              </a:solidFill>
              <a:latin typeface="Montserrat"/>
              <a:ea typeface="Montserrat"/>
              <a:cs typeface="Montserrat"/>
              <a:sym typeface="Montserrat"/>
            </a:endParaRPr>
          </a:p>
          <a:p>
            <a:pPr indent="-342900" lvl="0" marL="457200" rtl="0" algn="l">
              <a:spcBef>
                <a:spcPts val="0"/>
              </a:spcBef>
              <a:spcAft>
                <a:spcPts val="0"/>
              </a:spcAft>
              <a:buClr>
                <a:srgbClr val="545454"/>
              </a:buClr>
              <a:buSzPts val="1800"/>
              <a:buFont typeface="Montserrat"/>
              <a:buChar char="●"/>
            </a:pPr>
            <a:r>
              <a:rPr b="1" lang="en" sz="1800">
                <a:solidFill>
                  <a:srgbClr val="545454"/>
                </a:solidFill>
                <a:latin typeface="Montserrat"/>
                <a:ea typeface="Montserrat"/>
                <a:cs typeface="Montserrat"/>
                <a:sym typeface="Montserrat"/>
              </a:rPr>
              <a:t>Generous commissions</a:t>
            </a:r>
            <a:r>
              <a:rPr lang="en" sz="1800">
                <a:solidFill>
                  <a:srgbClr val="545454"/>
                </a:solidFill>
                <a:latin typeface="Montserrat"/>
                <a:ea typeface="Montserrat"/>
                <a:cs typeface="Montserrat"/>
                <a:sym typeface="Montserrat"/>
              </a:rPr>
              <a:t>: 25%  </a:t>
            </a:r>
            <a:endParaRPr sz="1800">
              <a:solidFill>
                <a:srgbClr val="545454"/>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545454"/>
              </a:solidFill>
              <a:latin typeface="Montserrat"/>
              <a:ea typeface="Montserrat"/>
              <a:cs typeface="Montserrat"/>
              <a:sym typeface="Montserrat"/>
            </a:endParaRPr>
          </a:p>
          <a:p>
            <a:pPr indent="-342900" lvl="0" marL="457200" rtl="0" algn="l">
              <a:spcBef>
                <a:spcPts val="0"/>
              </a:spcBef>
              <a:spcAft>
                <a:spcPts val="0"/>
              </a:spcAft>
              <a:buClr>
                <a:srgbClr val="545454"/>
              </a:buClr>
              <a:buSzPts val="1800"/>
              <a:buFont typeface="Montserrat"/>
              <a:buChar char="●"/>
            </a:pPr>
            <a:r>
              <a:rPr b="1" lang="en" sz="1800">
                <a:solidFill>
                  <a:srgbClr val="545454"/>
                </a:solidFill>
                <a:latin typeface="Montserrat"/>
                <a:ea typeface="Montserrat"/>
                <a:cs typeface="Montserrat"/>
                <a:sym typeface="Montserrat"/>
              </a:rPr>
              <a:t>Back-to-back programs: </a:t>
            </a:r>
            <a:r>
              <a:rPr lang="en" sz="1800">
                <a:solidFill>
                  <a:srgbClr val="545454"/>
                </a:solidFill>
                <a:latin typeface="Montserrat"/>
                <a:ea typeface="Montserrat"/>
                <a:cs typeface="Montserrat"/>
                <a:sym typeface="Montserrat"/>
              </a:rPr>
              <a:t>Summer Springboard students can stay for 2 sessions and we take are of the weekend programming in between. Also possible to combine between SSB, GLA, TTN</a:t>
            </a:r>
            <a:endParaRPr sz="1800">
              <a:solidFill>
                <a:srgbClr val="545454"/>
              </a:solidFill>
              <a:latin typeface="Montserrat"/>
              <a:ea typeface="Montserrat"/>
              <a:cs typeface="Montserrat"/>
              <a:sym typeface="Montserrat"/>
            </a:endParaRPr>
          </a:p>
          <a:p>
            <a:pPr indent="0" lvl="0" marL="457200" rtl="0" algn="l">
              <a:spcBef>
                <a:spcPts val="0"/>
              </a:spcBef>
              <a:spcAft>
                <a:spcPts val="0"/>
              </a:spcAft>
              <a:buNone/>
            </a:pPr>
            <a:r>
              <a:t/>
            </a:r>
            <a:endParaRPr i="1" sz="1800">
              <a:solidFill>
                <a:srgbClr val="545454"/>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325" name="Shape 325"/>
        <p:cNvGrpSpPr/>
        <p:nvPr/>
      </p:nvGrpSpPr>
      <p:grpSpPr>
        <a:xfrm>
          <a:off x="0" y="0"/>
          <a:ext cx="0" cy="0"/>
          <a:chOff x="0" y="0"/>
          <a:chExt cx="0" cy="0"/>
        </a:xfrm>
      </p:grpSpPr>
      <p:sp>
        <p:nvSpPr>
          <p:cNvPr id="326" name="Google Shape;326;p38"/>
          <p:cNvSpPr/>
          <p:nvPr/>
        </p:nvSpPr>
        <p:spPr>
          <a:xfrm>
            <a:off x="0" y="1348500"/>
            <a:ext cx="9144000" cy="3795000"/>
          </a:xfrm>
          <a:prstGeom prst="rect">
            <a:avLst/>
          </a:prstGeom>
          <a:solidFill>
            <a:srgbClr val="F9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38"/>
          <p:cNvSpPr txBox="1"/>
          <p:nvPr/>
        </p:nvSpPr>
        <p:spPr>
          <a:xfrm>
            <a:off x="458940" y="420604"/>
            <a:ext cx="8121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i="0" lang="en" sz="3200" u="none" cap="none" strike="noStrike">
                <a:solidFill>
                  <a:srgbClr val="F9FCFF"/>
                </a:solidFill>
                <a:latin typeface="Montserrat"/>
                <a:ea typeface="Montserrat"/>
                <a:cs typeface="Montserrat"/>
                <a:sym typeface="Montserrat"/>
              </a:rPr>
              <a:t>FROM OUR STUDENTS &amp; PARENTS</a:t>
            </a:r>
            <a:endParaRPr sz="700"/>
          </a:p>
        </p:txBody>
      </p:sp>
      <p:grpSp>
        <p:nvGrpSpPr>
          <p:cNvPr id="328" name="Google Shape;328;p38"/>
          <p:cNvGrpSpPr/>
          <p:nvPr/>
        </p:nvGrpSpPr>
        <p:grpSpPr>
          <a:xfrm>
            <a:off x="3207225" y="1554420"/>
            <a:ext cx="2645420" cy="2845493"/>
            <a:chOff x="-194753" y="-1094367"/>
            <a:chExt cx="7054453" cy="7587981"/>
          </a:xfrm>
        </p:grpSpPr>
        <p:sp>
          <p:nvSpPr>
            <p:cNvPr id="329" name="Google Shape;329;p38"/>
            <p:cNvSpPr txBox="1"/>
            <p:nvPr/>
          </p:nvSpPr>
          <p:spPr>
            <a:xfrm>
              <a:off x="-29533" y="-1094367"/>
              <a:ext cx="68892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None/>
              </a:pPr>
              <a:r>
                <a:rPr b="0" i="0" lang="en" sz="1600" u="none" cap="none" strike="noStrike">
                  <a:solidFill>
                    <a:srgbClr val="545454"/>
                  </a:solidFill>
                  <a:latin typeface="Montserrat"/>
                  <a:ea typeface="Montserrat"/>
                  <a:cs typeface="Montserrat"/>
                  <a:sym typeface="Montserrat"/>
                </a:rPr>
                <a:t>AMY F.</a:t>
              </a:r>
              <a:endParaRPr sz="700"/>
            </a:p>
          </p:txBody>
        </p:sp>
        <p:sp>
          <p:nvSpPr>
            <p:cNvPr id="330" name="Google Shape;330;p38"/>
            <p:cNvSpPr txBox="1"/>
            <p:nvPr/>
          </p:nvSpPr>
          <p:spPr>
            <a:xfrm>
              <a:off x="-29500" y="-240588"/>
              <a:ext cx="6889200" cy="6786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None/>
              </a:pPr>
              <a:r>
                <a:rPr lang="en">
                  <a:solidFill>
                    <a:srgbClr val="5FA233"/>
                  </a:solidFill>
                  <a:latin typeface="Montserrat"/>
                  <a:ea typeface="Montserrat"/>
                  <a:cs typeface="Montserrat"/>
                  <a:sym typeface="Montserrat"/>
                </a:rPr>
                <a:t>MOTHER</a:t>
              </a:r>
              <a:endParaRPr sz="700"/>
            </a:p>
          </p:txBody>
        </p:sp>
        <p:sp>
          <p:nvSpPr>
            <p:cNvPr id="331" name="Google Shape;331;p38"/>
            <p:cNvSpPr txBox="1"/>
            <p:nvPr/>
          </p:nvSpPr>
          <p:spPr>
            <a:xfrm>
              <a:off x="-194753" y="736315"/>
              <a:ext cx="6999300" cy="57573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None/>
              </a:pPr>
              <a:r>
                <a:rPr b="0" i="1" lang="en" sz="1100" u="none" cap="none" strike="noStrike">
                  <a:solidFill>
                    <a:srgbClr val="273755"/>
                  </a:solidFill>
                  <a:latin typeface="Montserrat"/>
                  <a:ea typeface="Montserrat"/>
                  <a:cs typeface="Montserrat"/>
                  <a:sym typeface="Montserrat"/>
                </a:rPr>
                <a:t>"My son absolutely loved the experience which gave him a taste of college dormitory life, what it would take to be a medical doctor, real-life interactions with doctors and medical professionals, fun and engaging field trips around the SF Bay Area, and social connections to peers around the world. Truly a top-notch experience for him."</a:t>
              </a:r>
              <a:endParaRPr i="1" sz="700"/>
            </a:p>
          </p:txBody>
        </p:sp>
      </p:grpSp>
      <p:grpSp>
        <p:nvGrpSpPr>
          <p:cNvPr id="332" name="Google Shape;332;p38"/>
          <p:cNvGrpSpPr/>
          <p:nvPr/>
        </p:nvGrpSpPr>
        <p:grpSpPr>
          <a:xfrm>
            <a:off x="6080200" y="3010034"/>
            <a:ext cx="2904300" cy="2038654"/>
            <a:chOff x="-14" y="-129167"/>
            <a:chExt cx="7744800" cy="5436409"/>
          </a:xfrm>
        </p:grpSpPr>
        <p:sp>
          <p:nvSpPr>
            <p:cNvPr id="333" name="Google Shape;333;p38"/>
            <p:cNvSpPr txBox="1"/>
            <p:nvPr/>
          </p:nvSpPr>
          <p:spPr>
            <a:xfrm>
              <a:off x="194667" y="-129167"/>
              <a:ext cx="68892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None/>
              </a:pPr>
              <a:r>
                <a:rPr lang="en" sz="1600">
                  <a:solidFill>
                    <a:srgbClr val="545454"/>
                  </a:solidFill>
                  <a:latin typeface="Montserrat"/>
                  <a:ea typeface="Montserrat"/>
                  <a:cs typeface="Montserrat"/>
                  <a:sym typeface="Montserrat"/>
                </a:rPr>
                <a:t>SHAOMIN</a:t>
              </a:r>
              <a:r>
                <a:rPr b="0" i="0" lang="en" sz="1600" u="none" cap="none" strike="noStrike">
                  <a:solidFill>
                    <a:srgbClr val="545454"/>
                  </a:solidFill>
                  <a:latin typeface="Montserrat"/>
                  <a:ea typeface="Montserrat"/>
                  <a:cs typeface="Montserrat"/>
                  <a:sym typeface="Montserrat"/>
                </a:rPr>
                <a:t> C.</a:t>
              </a:r>
              <a:endParaRPr sz="700"/>
            </a:p>
          </p:txBody>
        </p:sp>
        <p:sp>
          <p:nvSpPr>
            <p:cNvPr id="334" name="Google Shape;334;p38"/>
            <p:cNvSpPr txBox="1"/>
            <p:nvPr/>
          </p:nvSpPr>
          <p:spPr>
            <a:xfrm>
              <a:off x="-13" y="718676"/>
              <a:ext cx="7744800" cy="6786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None/>
              </a:pPr>
              <a:r>
                <a:rPr lang="en">
                  <a:solidFill>
                    <a:srgbClr val="5FA233"/>
                  </a:solidFill>
                  <a:latin typeface="Montserrat"/>
                  <a:ea typeface="Montserrat"/>
                  <a:cs typeface="Montserrat"/>
                  <a:sym typeface="Montserrat"/>
                </a:rPr>
                <a:t>GHANA: CHILDREN OF AFRICA</a:t>
              </a:r>
              <a:endParaRPr sz="700"/>
            </a:p>
          </p:txBody>
        </p:sp>
        <p:sp>
          <p:nvSpPr>
            <p:cNvPr id="335" name="Google Shape;335;p38"/>
            <p:cNvSpPr txBox="1"/>
            <p:nvPr/>
          </p:nvSpPr>
          <p:spPr>
            <a:xfrm>
              <a:off x="-14" y="1490943"/>
              <a:ext cx="7278600" cy="38163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None/>
              </a:pPr>
              <a:r>
                <a:rPr b="0" i="1" lang="en" sz="1100" u="none" cap="none" strike="noStrike">
                  <a:solidFill>
                    <a:srgbClr val="273755"/>
                  </a:solidFill>
                  <a:latin typeface="Montserrat"/>
                  <a:ea typeface="Montserrat"/>
                  <a:cs typeface="Montserrat"/>
                  <a:sym typeface="Montserrat"/>
                </a:rPr>
                <a:t>“</a:t>
              </a:r>
              <a:r>
                <a:rPr i="1" lang="en" sz="1100">
                  <a:solidFill>
                    <a:srgbClr val="273755"/>
                  </a:solidFill>
                  <a:latin typeface="Montserrat"/>
                  <a:ea typeface="Montserrat"/>
                  <a:cs typeface="Montserrat"/>
                  <a:sym typeface="Montserrat"/>
                </a:rPr>
                <a:t>My reflections on what I experienced and learned during GLA played a key part in two of my college essays and I talked about it extensively in the interviews.</a:t>
              </a:r>
              <a:r>
                <a:rPr b="0" i="1" lang="en" sz="1100" u="none" cap="none" strike="noStrike">
                  <a:solidFill>
                    <a:srgbClr val="273755"/>
                  </a:solidFill>
                  <a:latin typeface="Montserrat"/>
                  <a:ea typeface="Montserrat"/>
                  <a:cs typeface="Montserrat"/>
                  <a:sym typeface="Montserrat"/>
                </a:rPr>
                <a:t>”</a:t>
              </a:r>
              <a:endParaRPr i="1" sz="700"/>
            </a:p>
          </p:txBody>
        </p:sp>
      </p:grpSp>
      <p:grpSp>
        <p:nvGrpSpPr>
          <p:cNvPr id="336" name="Google Shape;336;p38"/>
          <p:cNvGrpSpPr/>
          <p:nvPr/>
        </p:nvGrpSpPr>
        <p:grpSpPr>
          <a:xfrm>
            <a:off x="294788" y="3010475"/>
            <a:ext cx="2584783" cy="1673935"/>
            <a:chOff x="-582894" y="-128008"/>
            <a:chExt cx="7002933" cy="4463827"/>
          </a:xfrm>
        </p:grpSpPr>
        <p:sp>
          <p:nvSpPr>
            <p:cNvPr id="337" name="Google Shape;337;p38"/>
            <p:cNvSpPr txBox="1"/>
            <p:nvPr/>
          </p:nvSpPr>
          <p:spPr>
            <a:xfrm>
              <a:off x="-582861" y="-128008"/>
              <a:ext cx="70029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None/>
              </a:pPr>
              <a:r>
                <a:rPr b="0" i="0" lang="en" sz="1600" u="none" cap="none" strike="noStrike">
                  <a:solidFill>
                    <a:srgbClr val="545454"/>
                  </a:solidFill>
                  <a:latin typeface="Montserrat"/>
                  <a:ea typeface="Montserrat"/>
                  <a:cs typeface="Montserrat"/>
                  <a:sym typeface="Montserrat"/>
                </a:rPr>
                <a:t>LUCY Z.</a:t>
              </a:r>
              <a:endParaRPr sz="700"/>
            </a:p>
          </p:txBody>
        </p:sp>
        <p:sp>
          <p:nvSpPr>
            <p:cNvPr id="338" name="Google Shape;338;p38"/>
            <p:cNvSpPr txBox="1"/>
            <p:nvPr/>
          </p:nvSpPr>
          <p:spPr>
            <a:xfrm>
              <a:off x="-582894" y="721158"/>
              <a:ext cx="7002900" cy="6786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None/>
              </a:pPr>
              <a:r>
                <a:rPr lang="en">
                  <a:solidFill>
                    <a:srgbClr val="5FA233"/>
                  </a:solidFill>
                  <a:latin typeface="Montserrat"/>
                  <a:ea typeface="Montserrat"/>
                  <a:cs typeface="Montserrat"/>
                  <a:sym typeface="Montserrat"/>
                </a:rPr>
                <a:t>YALE: CREATIVE WRITING</a:t>
              </a:r>
              <a:endParaRPr sz="700"/>
            </a:p>
          </p:txBody>
        </p:sp>
        <p:sp>
          <p:nvSpPr>
            <p:cNvPr id="339" name="Google Shape;339;p38"/>
            <p:cNvSpPr txBox="1"/>
            <p:nvPr/>
          </p:nvSpPr>
          <p:spPr>
            <a:xfrm>
              <a:off x="-538497" y="1494819"/>
              <a:ext cx="6889200" cy="28410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None/>
              </a:pPr>
              <a:r>
                <a:rPr b="0" i="1" lang="en" sz="1100" u="none" cap="none" strike="noStrike">
                  <a:solidFill>
                    <a:srgbClr val="273755"/>
                  </a:solidFill>
                  <a:latin typeface="Montserrat"/>
                  <a:ea typeface="Montserrat"/>
                  <a:cs typeface="Montserrat"/>
                  <a:sym typeface="Montserrat"/>
                </a:rPr>
                <a:t>“It gave me a chance to realize what Americans typically learn in school. I also met a lot of friends in the program, that’s the biggest and most valuable thing.”</a:t>
              </a:r>
              <a:endParaRPr sz="700"/>
            </a:p>
          </p:txBody>
        </p:sp>
      </p:grpSp>
      <p:pic>
        <p:nvPicPr>
          <p:cNvPr id="340" name="Google Shape;340;p38"/>
          <p:cNvPicPr preferRelativeResize="0"/>
          <p:nvPr/>
        </p:nvPicPr>
        <p:blipFill rotWithShape="1">
          <a:blip r:embed="rId3">
            <a:alphaModFix/>
          </a:blip>
          <a:srcRect b="0" l="12172" r="0" t="0"/>
          <a:stretch/>
        </p:blipFill>
        <p:spPr>
          <a:xfrm>
            <a:off x="570725" y="1439625"/>
            <a:ext cx="2023700" cy="1535225"/>
          </a:xfrm>
          <a:prstGeom prst="rect">
            <a:avLst/>
          </a:prstGeom>
          <a:noFill/>
          <a:ln>
            <a:noFill/>
          </a:ln>
        </p:spPr>
      </p:pic>
      <p:pic>
        <p:nvPicPr>
          <p:cNvPr id="341" name="Google Shape;341;p38"/>
          <p:cNvPicPr preferRelativeResize="0"/>
          <p:nvPr/>
        </p:nvPicPr>
        <p:blipFill>
          <a:blip r:embed="rId4">
            <a:alphaModFix/>
          </a:blip>
          <a:stretch>
            <a:fillRect/>
          </a:stretch>
        </p:blipFill>
        <p:spPr>
          <a:xfrm>
            <a:off x="6417800" y="1439625"/>
            <a:ext cx="2054269" cy="153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345" name="Shape 345"/>
        <p:cNvGrpSpPr/>
        <p:nvPr/>
      </p:nvGrpSpPr>
      <p:grpSpPr>
        <a:xfrm>
          <a:off x="0" y="0"/>
          <a:ext cx="0" cy="0"/>
          <a:chOff x="0" y="0"/>
          <a:chExt cx="0" cy="0"/>
        </a:xfrm>
      </p:grpSpPr>
      <p:sp>
        <p:nvSpPr>
          <p:cNvPr id="346" name="Google Shape;346;p39"/>
          <p:cNvSpPr/>
          <p:nvPr/>
        </p:nvSpPr>
        <p:spPr>
          <a:xfrm>
            <a:off x="0" y="1301100"/>
            <a:ext cx="9144000" cy="3842400"/>
          </a:xfrm>
          <a:prstGeom prst="rect">
            <a:avLst/>
          </a:prstGeom>
          <a:solidFill>
            <a:srgbClr val="F9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39"/>
          <p:cNvSpPr txBox="1"/>
          <p:nvPr/>
        </p:nvSpPr>
        <p:spPr>
          <a:xfrm>
            <a:off x="459015" y="420604"/>
            <a:ext cx="8121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i="0" lang="en" sz="3200" u="none" cap="none" strike="noStrike">
                <a:solidFill>
                  <a:srgbClr val="F9FCFF"/>
                </a:solidFill>
                <a:latin typeface="Montserrat"/>
                <a:ea typeface="Montserrat"/>
                <a:cs typeface="Montserrat"/>
                <a:sym typeface="Montserrat"/>
              </a:rPr>
              <a:t>CONTACT US</a:t>
            </a:r>
            <a:endParaRPr sz="700"/>
          </a:p>
        </p:txBody>
      </p:sp>
      <p:sp>
        <p:nvSpPr>
          <p:cNvPr id="348" name="Google Shape;348;p39"/>
          <p:cNvSpPr txBox="1"/>
          <p:nvPr/>
        </p:nvSpPr>
        <p:spPr>
          <a:xfrm>
            <a:off x="3280195" y="3873725"/>
            <a:ext cx="2583600" cy="2544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None/>
            </a:pPr>
            <a:r>
              <a:rPr lang="en">
                <a:solidFill>
                  <a:srgbClr val="5FA233"/>
                </a:solidFill>
                <a:latin typeface="Montserrat"/>
                <a:ea typeface="Montserrat"/>
                <a:cs typeface="Montserrat"/>
                <a:sym typeface="Montserrat"/>
              </a:rPr>
              <a:t>Eva Strausberg</a:t>
            </a:r>
            <a:endParaRPr sz="700"/>
          </a:p>
        </p:txBody>
      </p:sp>
      <p:sp>
        <p:nvSpPr>
          <p:cNvPr id="349" name="Google Shape;349;p39"/>
          <p:cNvSpPr txBox="1"/>
          <p:nvPr/>
        </p:nvSpPr>
        <p:spPr>
          <a:xfrm>
            <a:off x="2915125" y="4128200"/>
            <a:ext cx="3411000" cy="296400"/>
          </a:xfrm>
          <a:prstGeom prst="rect">
            <a:avLst/>
          </a:prstGeom>
          <a:noFill/>
          <a:ln>
            <a:noFill/>
          </a:ln>
        </p:spPr>
        <p:txBody>
          <a:bodyPr anchorCtr="0" anchor="t" bIns="0" lIns="0" spcFirstLastPara="1" rIns="0" wrap="square" tIns="0">
            <a:noAutofit/>
          </a:bodyPr>
          <a:lstStyle/>
          <a:p>
            <a:pPr indent="0" lvl="0" marL="0" marR="0" rtl="0" algn="ctr">
              <a:lnSpc>
                <a:spcPct val="167952"/>
              </a:lnSpc>
              <a:spcBef>
                <a:spcPts val="0"/>
              </a:spcBef>
              <a:spcAft>
                <a:spcPts val="0"/>
              </a:spcAft>
              <a:buNone/>
            </a:pPr>
            <a:r>
              <a:rPr lang="en" sz="1100">
                <a:solidFill>
                  <a:srgbClr val="273755"/>
                </a:solidFill>
                <a:latin typeface="Montserrat"/>
                <a:ea typeface="Montserrat"/>
                <a:cs typeface="Montserrat"/>
                <a:sym typeface="Montserrat"/>
              </a:rPr>
              <a:t>partner</a:t>
            </a:r>
            <a:r>
              <a:rPr b="0" i="0" lang="en" sz="1100" u="none" cap="none" strike="noStrike">
                <a:solidFill>
                  <a:srgbClr val="273755"/>
                </a:solidFill>
                <a:latin typeface="Montserrat"/>
                <a:ea typeface="Montserrat"/>
                <a:cs typeface="Montserrat"/>
                <a:sym typeface="Montserrat"/>
              </a:rPr>
              <a:t>@terraeducation.com</a:t>
            </a:r>
            <a:endParaRPr sz="700"/>
          </a:p>
          <a:p>
            <a:pPr indent="0" lvl="0" marL="0" marR="0" rtl="0" algn="ctr">
              <a:lnSpc>
                <a:spcPct val="168000"/>
              </a:lnSpc>
              <a:spcBef>
                <a:spcPts val="0"/>
              </a:spcBef>
              <a:spcAft>
                <a:spcPts val="0"/>
              </a:spcAft>
              <a:buNone/>
            </a:pPr>
            <a:r>
              <a:t/>
            </a:r>
            <a:endParaRPr sz="1100">
              <a:solidFill>
                <a:srgbClr val="273755"/>
              </a:solidFill>
              <a:latin typeface="Montserrat"/>
              <a:ea typeface="Montserrat"/>
              <a:cs typeface="Montserrat"/>
              <a:sym typeface="Montserrat"/>
            </a:endParaRPr>
          </a:p>
        </p:txBody>
      </p:sp>
      <p:sp>
        <p:nvSpPr>
          <p:cNvPr id="350" name="Google Shape;350;p39"/>
          <p:cNvSpPr txBox="1"/>
          <p:nvPr/>
        </p:nvSpPr>
        <p:spPr>
          <a:xfrm>
            <a:off x="190496" y="2640175"/>
            <a:ext cx="2035200" cy="4383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None/>
            </a:pPr>
            <a:r>
              <a:rPr lang="en" sz="1000">
                <a:latin typeface="Montserrat"/>
                <a:ea typeface="Montserrat"/>
                <a:cs typeface="Montserrat"/>
                <a:sym typeface="Montserrat"/>
              </a:rPr>
              <a:t>w</a:t>
            </a:r>
            <a:r>
              <a:rPr lang="en" sz="1000">
                <a:latin typeface="Montserrat"/>
                <a:ea typeface="Montserrat"/>
                <a:cs typeface="Montserrat"/>
                <a:sym typeface="Montserrat"/>
              </a:rPr>
              <a:t>eb: </a:t>
            </a:r>
            <a:r>
              <a:rPr lang="en" sz="1000" u="sng">
                <a:solidFill>
                  <a:schemeClr val="hlink"/>
                </a:solidFill>
                <a:latin typeface="Montserrat"/>
                <a:ea typeface="Montserrat"/>
                <a:cs typeface="Montserrat"/>
                <a:sym typeface="Montserrat"/>
                <a:hlinkClick r:id="rId3"/>
              </a:rPr>
              <a:t>experienceGLA.com</a:t>
            </a:r>
            <a:endParaRPr sz="1000">
              <a:latin typeface="Montserrat"/>
              <a:ea typeface="Montserrat"/>
              <a:cs typeface="Montserrat"/>
              <a:sym typeface="Montserrat"/>
            </a:endParaRPr>
          </a:p>
          <a:p>
            <a:pPr indent="0" lvl="0" marL="0" marR="0" rtl="0" algn="ctr">
              <a:lnSpc>
                <a:spcPct val="164000"/>
              </a:lnSpc>
              <a:spcBef>
                <a:spcPts val="0"/>
              </a:spcBef>
              <a:spcAft>
                <a:spcPts val="0"/>
              </a:spcAft>
              <a:buNone/>
            </a:pPr>
            <a:r>
              <a:rPr lang="en" sz="1000" u="sng">
                <a:solidFill>
                  <a:schemeClr val="hlink"/>
                </a:solidFill>
                <a:latin typeface="Montserrat"/>
                <a:ea typeface="Montserrat"/>
                <a:cs typeface="Montserrat"/>
                <a:sym typeface="Montserrat"/>
                <a:hlinkClick r:id="rId4"/>
              </a:rPr>
              <a:t>Facebook</a:t>
            </a:r>
            <a:r>
              <a:rPr lang="en" sz="1000">
                <a:latin typeface="Montserrat"/>
                <a:ea typeface="Montserrat"/>
                <a:cs typeface="Montserrat"/>
                <a:sym typeface="Montserrat"/>
              </a:rPr>
              <a:t> </a:t>
            </a:r>
            <a:r>
              <a:rPr lang="en" sz="1000">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5"/>
              </a:rPr>
              <a:t>Instagram</a:t>
            </a:r>
            <a:r>
              <a:rPr lang="en" sz="1000">
                <a:latin typeface="Montserrat"/>
                <a:ea typeface="Montserrat"/>
                <a:cs typeface="Montserrat"/>
                <a:sym typeface="Montserrat"/>
              </a:rPr>
              <a:t> </a:t>
            </a:r>
            <a:endParaRPr sz="1000">
              <a:latin typeface="Montserrat"/>
              <a:ea typeface="Montserrat"/>
              <a:cs typeface="Montserrat"/>
              <a:sym typeface="Montserrat"/>
            </a:endParaRPr>
          </a:p>
          <a:p>
            <a:pPr indent="0" lvl="0" marL="0" marR="0" rtl="0" algn="ctr">
              <a:lnSpc>
                <a:spcPct val="164000"/>
              </a:lnSpc>
              <a:spcBef>
                <a:spcPts val="0"/>
              </a:spcBef>
              <a:spcAft>
                <a:spcPts val="0"/>
              </a:spcAft>
              <a:buNone/>
            </a:pPr>
            <a:r>
              <a:rPr lang="en" sz="1000">
                <a:latin typeface="Montserrat"/>
                <a:ea typeface="Montserrat"/>
                <a:cs typeface="Montserrat"/>
                <a:sym typeface="Montserrat"/>
              </a:rPr>
              <a:t>WeChat</a:t>
            </a:r>
            <a:r>
              <a:rPr lang="en" sz="1000">
                <a:latin typeface="Montserrat"/>
                <a:ea typeface="Montserrat"/>
                <a:cs typeface="Montserrat"/>
                <a:sym typeface="Montserrat"/>
              </a:rPr>
              <a:t>: Experience GLA</a:t>
            </a:r>
            <a:endParaRPr sz="1000">
              <a:latin typeface="Montserrat"/>
              <a:ea typeface="Montserrat"/>
              <a:cs typeface="Montserrat"/>
              <a:sym typeface="Montserrat"/>
            </a:endParaRPr>
          </a:p>
        </p:txBody>
      </p:sp>
      <p:sp>
        <p:nvSpPr>
          <p:cNvPr id="351" name="Google Shape;351;p39"/>
          <p:cNvSpPr txBox="1"/>
          <p:nvPr/>
        </p:nvSpPr>
        <p:spPr>
          <a:xfrm>
            <a:off x="1039150" y="4465550"/>
            <a:ext cx="6822600" cy="497100"/>
          </a:xfrm>
          <a:prstGeom prst="rect">
            <a:avLst/>
          </a:prstGeom>
          <a:noFill/>
          <a:ln>
            <a:noFill/>
          </a:ln>
        </p:spPr>
        <p:txBody>
          <a:bodyPr anchorCtr="0" anchor="t" bIns="91425" lIns="91425" spcFirstLastPara="1" rIns="91425" wrap="square" tIns="91425">
            <a:noAutofit/>
          </a:bodyPr>
          <a:lstStyle/>
          <a:p>
            <a:pPr indent="0" lvl="0" marL="0" rtl="0" algn="ctr">
              <a:lnSpc>
                <a:spcPct val="168000"/>
              </a:lnSpc>
              <a:spcBef>
                <a:spcPts val="0"/>
              </a:spcBef>
              <a:spcAft>
                <a:spcPts val="0"/>
              </a:spcAft>
              <a:buNone/>
            </a:pPr>
            <a:r>
              <a:rPr lang="en" sz="1100">
                <a:solidFill>
                  <a:srgbClr val="273755"/>
                </a:solidFill>
                <a:latin typeface="Montserrat"/>
                <a:ea typeface="Montserrat"/>
                <a:cs typeface="Montserrat"/>
                <a:sym typeface="Montserrat"/>
              </a:rPr>
              <a:t>Phone: +1-858-381-4908  |  WhatsApp: +1-617-285-3141  |   </a:t>
            </a:r>
            <a:endParaRPr sz="1100">
              <a:solidFill>
                <a:srgbClr val="273755"/>
              </a:solidFill>
              <a:latin typeface="Montserrat"/>
              <a:ea typeface="Montserrat"/>
              <a:cs typeface="Montserrat"/>
              <a:sym typeface="Montserrat"/>
            </a:endParaRPr>
          </a:p>
          <a:p>
            <a:pPr indent="0" lvl="0" marL="0" rtl="0" algn="ctr">
              <a:lnSpc>
                <a:spcPct val="168000"/>
              </a:lnSpc>
              <a:spcBef>
                <a:spcPts val="0"/>
              </a:spcBef>
              <a:spcAft>
                <a:spcPts val="0"/>
              </a:spcAft>
              <a:buNone/>
            </a:pPr>
            <a:r>
              <a:rPr lang="en" sz="900">
                <a:solidFill>
                  <a:srgbClr val="273755"/>
                </a:solidFill>
                <a:highlight>
                  <a:srgbClr val="F9FCFF"/>
                </a:highlight>
                <a:latin typeface="Montserrat"/>
                <a:ea typeface="Montserrat"/>
                <a:cs typeface="Montserrat"/>
                <a:sym typeface="Montserrat"/>
              </a:rPr>
              <a:t>Terra Education Travel LLC, U.S. is a certified B-Corporation that seeks to use the power of business for social good.</a:t>
            </a:r>
            <a:endParaRPr sz="1100">
              <a:solidFill>
                <a:srgbClr val="273755"/>
              </a:solidFill>
              <a:highlight>
                <a:srgbClr val="F9FCFF"/>
              </a:highlight>
              <a:latin typeface="Montserrat"/>
              <a:ea typeface="Montserrat"/>
              <a:cs typeface="Montserrat"/>
              <a:sym typeface="Montserrat"/>
            </a:endParaRPr>
          </a:p>
        </p:txBody>
      </p:sp>
      <p:pic>
        <p:nvPicPr>
          <p:cNvPr id="352" name="Google Shape;352;p39"/>
          <p:cNvPicPr preferRelativeResize="0"/>
          <p:nvPr/>
        </p:nvPicPr>
        <p:blipFill rotWithShape="1">
          <a:blip r:embed="rId6">
            <a:alphaModFix/>
          </a:blip>
          <a:srcRect b="0" l="0" r="0" t="0"/>
          <a:stretch/>
        </p:blipFill>
        <p:spPr>
          <a:xfrm>
            <a:off x="513850" y="1947650"/>
            <a:ext cx="1452581" cy="624100"/>
          </a:xfrm>
          <a:prstGeom prst="rect">
            <a:avLst/>
          </a:prstGeom>
          <a:noFill/>
          <a:ln>
            <a:noFill/>
          </a:ln>
        </p:spPr>
      </p:pic>
      <p:pic>
        <p:nvPicPr>
          <p:cNvPr id="353" name="Google Shape;353;p39"/>
          <p:cNvPicPr preferRelativeResize="0"/>
          <p:nvPr/>
        </p:nvPicPr>
        <p:blipFill>
          <a:blip r:embed="rId7">
            <a:alphaModFix/>
          </a:blip>
          <a:stretch>
            <a:fillRect/>
          </a:stretch>
        </p:blipFill>
        <p:spPr>
          <a:xfrm>
            <a:off x="2915125" y="1989131"/>
            <a:ext cx="1540286" cy="541132"/>
          </a:xfrm>
          <a:prstGeom prst="rect">
            <a:avLst/>
          </a:prstGeom>
          <a:noFill/>
          <a:ln>
            <a:noFill/>
          </a:ln>
        </p:spPr>
      </p:pic>
      <p:sp>
        <p:nvSpPr>
          <p:cNvPr id="354" name="Google Shape;354;p39"/>
          <p:cNvSpPr txBox="1"/>
          <p:nvPr/>
        </p:nvSpPr>
        <p:spPr>
          <a:xfrm>
            <a:off x="2326363" y="2624721"/>
            <a:ext cx="2583600" cy="369600"/>
          </a:xfrm>
          <a:prstGeom prst="rect">
            <a:avLst/>
          </a:prstGeom>
          <a:noFill/>
          <a:ln>
            <a:noFill/>
          </a:ln>
        </p:spPr>
        <p:txBody>
          <a:bodyPr anchorCtr="0" anchor="t" bIns="0" lIns="0" spcFirstLastPara="1" rIns="0" wrap="square" tIns="0">
            <a:noAutofit/>
          </a:bodyPr>
          <a:lstStyle/>
          <a:p>
            <a:pPr indent="0" lvl="0" marL="0" marR="0" rtl="0" algn="ctr">
              <a:lnSpc>
                <a:spcPct val="164020"/>
              </a:lnSpc>
              <a:spcBef>
                <a:spcPts val="0"/>
              </a:spcBef>
              <a:spcAft>
                <a:spcPts val="0"/>
              </a:spcAft>
              <a:buNone/>
            </a:pPr>
            <a:r>
              <a:rPr lang="en" sz="1000">
                <a:latin typeface="Montserrat"/>
                <a:ea typeface="Montserrat"/>
                <a:cs typeface="Montserrat"/>
                <a:sym typeface="Montserrat"/>
              </a:rPr>
              <a:t>w</a:t>
            </a:r>
            <a:r>
              <a:rPr lang="en" sz="1000">
                <a:latin typeface="Montserrat"/>
                <a:ea typeface="Montserrat"/>
                <a:cs typeface="Montserrat"/>
                <a:sym typeface="Montserrat"/>
              </a:rPr>
              <a:t>eb: </a:t>
            </a:r>
            <a:r>
              <a:rPr lang="en" sz="1000" u="sng">
                <a:solidFill>
                  <a:schemeClr val="hlink"/>
                </a:solidFill>
                <a:latin typeface="Montserrat"/>
                <a:ea typeface="Montserrat"/>
                <a:cs typeface="Montserrat"/>
                <a:sym typeface="Montserrat"/>
                <a:hlinkClick r:id="rId8"/>
              </a:rPr>
              <a:t>summerspringboard.com</a:t>
            </a:r>
            <a:endParaRPr sz="1000">
              <a:latin typeface="Montserrat"/>
              <a:ea typeface="Montserrat"/>
              <a:cs typeface="Montserrat"/>
              <a:sym typeface="Montserrat"/>
            </a:endParaRPr>
          </a:p>
          <a:p>
            <a:pPr indent="0" lvl="0" marL="0" marR="0" rtl="0" algn="ctr">
              <a:lnSpc>
                <a:spcPct val="164020"/>
              </a:lnSpc>
              <a:spcBef>
                <a:spcPts val="0"/>
              </a:spcBef>
              <a:spcAft>
                <a:spcPts val="0"/>
              </a:spcAft>
              <a:buNone/>
            </a:pPr>
            <a:r>
              <a:rPr lang="en" sz="1000" u="sng">
                <a:solidFill>
                  <a:schemeClr val="hlink"/>
                </a:solidFill>
                <a:latin typeface="Montserrat"/>
                <a:ea typeface="Montserrat"/>
                <a:cs typeface="Montserrat"/>
                <a:sym typeface="Montserrat"/>
                <a:hlinkClick r:id="rId9"/>
              </a:rPr>
              <a:t>Facebook </a:t>
            </a:r>
            <a:r>
              <a:rPr lang="en" sz="1000">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10"/>
              </a:rPr>
              <a:t>Instagram</a:t>
            </a:r>
            <a:endParaRPr sz="1000">
              <a:latin typeface="Montserrat"/>
              <a:ea typeface="Montserrat"/>
              <a:cs typeface="Montserrat"/>
              <a:sym typeface="Montserrat"/>
            </a:endParaRPr>
          </a:p>
          <a:p>
            <a:pPr indent="0" lvl="0" marL="0" marR="0" rtl="0" algn="ctr">
              <a:lnSpc>
                <a:spcPct val="164020"/>
              </a:lnSpc>
              <a:spcBef>
                <a:spcPts val="0"/>
              </a:spcBef>
              <a:spcAft>
                <a:spcPts val="0"/>
              </a:spcAft>
              <a:buNone/>
            </a:pPr>
            <a:r>
              <a:rPr lang="en" sz="1000">
                <a:latin typeface="Montserrat"/>
                <a:ea typeface="Montserrat"/>
                <a:cs typeface="Montserrat"/>
                <a:sym typeface="Montserrat"/>
              </a:rPr>
              <a:t>WeChat: Summer Springboard</a:t>
            </a:r>
            <a:endParaRPr sz="1000">
              <a:latin typeface="Montserrat"/>
              <a:ea typeface="Montserrat"/>
              <a:cs typeface="Montserrat"/>
              <a:sym typeface="Montserrat"/>
            </a:endParaRPr>
          </a:p>
        </p:txBody>
      </p:sp>
      <p:pic>
        <p:nvPicPr>
          <p:cNvPr id="355" name="Google Shape;355;p39"/>
          <p:cNvPicPr preferRelativeResize="0"/>
          <p:nvPr/>
        </p:nvPicPr>
        <p:blipFill>
          <a:blip r:embed="rId11">
            <a:alphaModFix/>
          </a:blip>
          <a:stretch>
            <a:fillRect/>
          </a:stretch>
        </p:blipFill>
        <p:spPr>
          <a:xfrm>
            <a:off x="5251700" y="1804025"/>
            <a:ext cx="1228652" cy="949673"/>
          </a:xfrm>
          <a:prstGeom prst="rect">
            <a:avLst/>
          </a:prstGeom>
          <a:noFill/>
          <a:ln>
            <a:noFill/>
          </a:ln>
        </p:spPr>
      </p:pic>
      <p:sp>
        <p:nvSpPr>
          <p:cNvPr id="356" name="Google Shape;356;p39"/>
          <p:cNvSpPr txBox="1"/>
          <p:nvPr/>
        </p:nvSpPr>
        <p:spPr>
          <a:xfrm>
            <a:off x="4955675" y="2530275"/>
            <a:ext cx="1820700" cy="338700"/>
          </a:xfrm>
          <a:prstGeom prst="rect">
            <a:avLst/>
          </a:prstGeom>
          <a:noFill/>
          <a:ln>
            <a:noFill/>
          </a:ln>
        </p:spPr>
        <p:txBody>
          <a:bodyPr anchorCtr="0" anchor="t" bIns="91425" lIns="91425" spcFirstLastPara="1" rIns="91425" wrap="square" tIns="91425">
            <a:spAutoFit/>
          </a:bodyPr>
          <a:lstStyle/>
          <a:p>
            <a:pPr indent="0" lvl="0" marL="0" rtl="0" algn="ctr">
              <a:lnSpc>
                <a:spcPct val="164020"/>
              </a:lnSpc>
              <a:spcBef>
                <a:spcPts val="0"/>
              </a:spcBef>
              <a:spcAft>
                <a:spcPts val="0"/>
              </a:spcAft>
              <a:buNone/>
            </a:pPr>
            <a:r>
              <a:rPr lang="en" sz="1000">
                <a:solidFill>
                  <a:schemeClr val="dk1"/>
                </a:solidFill>
                <a:latin typeface="Montserrat"/>
                <a:ea typeface="Montserrat"/>
                <a:cs typeface="Montserrat"/>
                <a:sym typeface="Montserrat"/>
              </a:rPr>
              <a:t>web: Coming soon!</a:t>
            </a:r>
            <a:endParaRPr>
              <a:latin typeface="Calibri"/>
              <a:ea typeface="Calibri"/>
              <a:cs typeface="Calibri"/>
              <a:sym typeface="Calibri"/>
            </a:endParaRPr>
          </a:p>
        </p:txBody>
      </p:sp>
      <p:sp>
        <p:nvSpPr>
          <p:cNvPr id="357" name="Google Shape;357;p39"/>
          <p:cNvSpPr txBox="1"/>
          <p:nvPr/>
        </p:nvSpPr>
        <p:spPr>
          <a:xfrm>
            <a:off x="6776375" y="2530275"/>
            <a:ext cx="2244900" cy="591000"/>
          </a:xfrm>
          <a:prstGeom prst="rect">
            <a:avLst/>
          </a:prstGeom>
          <a:noFill/>
          <a:ln>
            <a:noFill/>
          </a:ln>
        </p:spPr>
        <p:txBody>
          <a:bodyPr anchorCtr="0" anchor="t" bIns="91425" lIns="91425" spcFirstLastPara="1" rIns="91425" wrap="square" tIns="91425">
            <a:spAutoFit/>
          </a:bodyPr>
          <a:lstStyle/>
          <a:p>
            <a:pPr indent="0" lvl="0" marL="0" rtl="0" algn="ctr">
              <a:lnSpc>
                <a:spcPct val="164020"/>
              </a:lnSpc>
              <a:spcBef>
                <a:spcPts val="0"/>
              </a:spcBef>
              <a:spcAft>
                <a:spcPts val="0"/>
              </a:spcAft>
              <a:buClr>
                <a:schemeClr val="dk1"/>
              </a:buClr>
              <a:buFont typeface="Arial"/>
              <a:buNone/>
            </a:pPr>
            <a:r>
              <a:rPr lang="en" sz="1000">
                <a:solidFill>
                  <a:schemeClr val="dk1"/>
                </a:solidFill>
                <a:latin typeface="Montserrat"/>
                <a:ea typeface="Montserrat"/>
                <a:cs typeface="Montserrat"/>
                <a:sym typeface="Montserrat"/>
              </a:rPr>
              <a:t>web: </a:t>
            </a:r>
            <a:r>
              <a:rPr lang="en" sz="1000" u="sng">
                <a:solidFill>
                  <a:schemeClr val="hlink"/>
                </a:solidFill>
                <a:latin typeface="Montserrat"/>
                <a:ea typeface="Montserrat"/>
                <a:cs typeface="Montserrat"/>
                <a:sym typeface="Montserrat"/>
                <a:hlinkClick r:id="rId12"/>
              </a:rPr>
              <a:t>beyondsportstours.com</a:t>
            </a:r>
            <a:endParaRPr sz="1000">
              <a:solidFill>
                <a:schemeClr val="dk1"/>
              </a:solidFill>
              <a:latin typeface="Montserrat"/>
              <a:ea typeface="Montserrat"/>
              <a:cs typeface="Montserrat"/>
              <a:sym typeface="Montserrat"/>
            </a:endParaRPr>
          </a:p>
          <a:p>
            <a:pPr indent="0" lvl="0" marL="0" rtl="0" algn="ctr">
              <a:lnSpc>
                <a:spcPct val="164020"/>
              </a:lnSpc>
              <a:spcBef>
                <a:spcPts val="0"/>
              </a:spcBef>
              <a:spcAft>
                <a:spcPts val="0"/>
              </a:spcAft>
              <a:buClr>
                <a:schemeClr val="dk1"/>
              </a:buClr>
              <a:buFont typeface="Arial"/>
              <a:buNone/>
            </a:pPr>
            <a:r>
              <a:rPr lang="en" sz="1000" u="sng">
                <a:solidFill>
                  <a:schemeClr val="hlink"/>
                </a:solidFill>
                <a:latin typeface="Montserrat"/>
                <a:ea typeface="Montserrat"/>
                <a:cs typeface="Montserrat"/>
                <a:sym typeface="Montserrat"/>
                <a:hlinkClick r:id="rId13"/>
              </a:rPr>
              <a:t>Instagram</a:t>
            </a:r>
            <a:endParaRPr sz="1000">
              <a:solidFill>
                <a:schemeClr val="dk1"/>
              </a:solidFill>
              <a:latin typeface="Montserrat"/>
              <a:ea typeface="Montserrat"/>
              <a:cs typeface="Montserrat"/>
              <a:sym typeface="Montserrat"/>
            </a:endParaRPr>
          </a:p>
        </p:txBody>
      </p:sp>
      <p:pic>
        <p:nvPicPr>
          <p:cNvPr id="358" name="Google Shape;358;p39"/>
          <p:cNvPicPr preferRelativeResize="0"/>
          <p:nvPr/>
        </p:nvPicPr>
        <p:blipFill rotWithShape="1">
          <a:blip r:embed="rId14">
            <a:alphaModFix/>
          </a:blip>
          <a:srcRect b="10500" l="0" r="0" t="-10500"/>
          <a:stretch/>
        </p:blipFill>
        <p:spPr>
          <a:xfrm>
            <a:off x="7274703" y="1871450"/>
            <a:ext cx="1333998" cy="666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136" name="Shape 136"/>
        <p:cNvGrpSpPr/>
        <p:nvPr/>
      </p:nvGrpSpPr>
      <p:grpSpPr>
        <a:xfrm>
          <a:off x="0" y="0"/>
          <a:ext cx="0" cy="0"/>
          <a:chOff x="0" y="0"/>
          <a:chExt cx="0" cy="0"/>
        </a:xfrm>
      </p:grpSpPr>
      <p:grpSp>
        <p:nvGrpSpPr>
          <p:cNvPr id="137" name="Google Shape;137;p26"/>
          <p:cNvGrpSpPr/>
          <p:nvPr/>
        </p:nvGrpSpPr>
        <p:grpSpPr>
          <a:xfrm>
            <a:off x="0" y="333025"/>
            <a:ext cx="9145577" cy="3146526"/>
            <a:chOff x="0" y="333025"/>
            <a:chExt cx="9145577" cy="3146526"/>
          </a:xfrm>
        </p:grpSpPr>
        <p:pic>
          <p:nvPicPr>
            <p:cNvPr id="138" name="Google Shape;138;p26"/>
            <p:cNvPicPr preferRelativeResize="0"/>
            <p:nvPr/>
          </p:nvPicPr>
          <p:blipFill rotWithShape="1">
            <a:blip r:embed="rId3">
              <a:alphaModFix/>
            </a:blip>
            <a:srcRect b="12809" l="25084" r="23754" t="26737"/>
            <a:stretch/>
          </p:blipFill>
          <p:spPr>
            <a:xfrm>
              <a:off x="4411568" y="333025"/>
              <a:ext cx="4734010" cy="3146526"/>
            </a:xfrm>
            <a:prstGeom prst="rect">
              <a:avLst/>
            </a:prstGeom>
            <a:noFill/>
            <a:ln>
              <a:noFill/>
            </a:ln>
          </p:spPr>
        </p:pic>
        <p:pic>
          <p:nvPicPr>
            <p:cNvPr id="139" name="Google Shape;139;p26"/>
            <p:cNvPicPr preferRelativeResize="0"/>
            <p:nvPr/>
          </p:nvPicPr>
          <p:blipFill rotWithShape="1">
            <a:blip r:embed="rId4">
              <a:alphaModFix/>
            </a:blip>
            <a:srcRect b="12348" l="22687" r="26122" t="24195"/>
            <a:stretch/>
          </p:blipFill>
          <p:spPr>
            <a:xfrm>
              <a:off x="0" y="333025"/>
              <a:ext cx="4512600" cy="3146526"/>
            </a:xfrm>
            <a:prstGeom prst="rect">
              <a:avLst/>
            </a:prstGeom>
            <a:noFill/>
            <a:ln>
              <a:noFill/>
            </a:ln>
          </p:spPr>
        </p:pic>
      </p:grpSp>
      <p:sp>
        <p:nvSpPr>
          <p:cNvPr id="140" name="Google Shape;140;p26"/>
          <p:cNvSpPr/>
          <p:nvPr/>
        </p:nvSpPr>
        <p:spPr>
          <a:xfrm>
            <a:off x="0" y="3426525"/>
            <a:ext cx="9144000" cy="1716900"/>
          </a:xfrm>
          <a:prstGeom prst="rect">
            <a:avLst/>
          </a:prstGeom>
          <a:solidFill>
            <a:srgbClr val="F9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1" name="Google Shape;141;p26"/>
          <p:cNvSpPr txBox="1"/>
          <p:nvPr/>
        </p:nvSpPr>
        <p:spPr>
          <a:xfrm>
            <a:off x="0" y="11350"/>
            <a:ext cx="9144000" cy="497100"/>
          </a:xfrm>
          <a:prstGeom prst="rect">
            <a:avLst/>
          </a:prstGeom>
          <a:solidFill>
            <a:srgbClr val="5FA233"/>
          </a:solidFill>
          <a:ln>
            <a:noFill/>
          </a:ln>
        </p:spPr>
        <p:txBody>
          <a:bodyPr anchorCtr="0" anchor="t" bIns="0" lIns="0" spcFirstLastPara="1" rIns="0" wrap="square" tIns="0">
            <a:noAutofit/>
          </a:bodyPr>
          <a:lstStyle/>
          <a:p>
            <a:pPr indent="0" lvl="0" marL="0" marR="0" rtl="0" algn="ctr">
              <a:lnSpc>
                <a:spcPct val="125003"/>
              </a:lnSpc>
              <a:spcBef>
                <a:spcPts val="1000"/>
              </a:spcBef>
              <a:spcAft>
                <a:spcPts val="0"/>
              </a:spcAft>
              <a:buNone/>
            </a:pPr>
            <a:r>
              <a:rPr b="1" lang="en" sz="2200">
                <a:solidFill>
                  <a:srgbClr val="F9FCFF"/>
                </a:solidFill>
                <a:latin typeface="Montserrat"/>
                <a:ea typeface="Montserrat"/>
                <a:cs typeface="Montserrat"/>
                <a:sym typeface="Montserrat"/>
              </a:rPr>
              <a:t>BEST IN CLASS IMMERSIVE EDUCATION &amp; TRAVEL PROGRAMS</a:t>
            </a:r>
            <a:endParaRPr sz="2200"/>
          </a:p>
        </p:txBody>
      </p:sp>
      <p:pic>
        <p:nvPicPr>
          <p:cNvPr id="142" name="Google Shape;142;p26"/>
          <p:cNvPicPr preferRelativeResize="0"/>
          <p:nvPr/>
        </p:nvPicPr>
        <p:blipFill rotWithShape="1">
          <a:blip r:embed="rId5">
            <a:alphaModFix/>
          </a:blip>
          <a:srcRect b="0" l="0" r="0" t="0"/>
          <a:stretch/>
        </p:blipFill>
        <p:spPr>
          <a:xfrm>
            <a:off x="1327463" y="3443262"/>
            <a:ext cx="1792872" cy="770300"/>
          </a:xfrm>
          <a:prstGeom prst="rect">
            <a:avLst/>
          </a:prstGeom>
          <a:noFill/>
          <a:ln>
            <a:noFill/>
          </a:ln>
        </p:spPr>
      </p:pic>
      <p:sp>
        <p:nvSpPr>
          <p:cNvPr id="143" name="Google Shape;143;p26"/>
          <p:cNvSpPr txBox="1"/>
          <p:nvPr/>
        </p:nvSpPr>
        <p:spPr>
          <a:xfrm>
            <a:off x="4665375" y="4144350"/>
            <a:ext cx="4512600" cy="872700"/>
          </a:xfrm>
          <a:prstGeom prst="rect">
            <a:avLst/>
          </a:prstGeom>
          <a:noFill/>
          <a:ln>
            <a:noFill/>
          </a:ln>
        </p:spPr>
        <p:txBody>
          <a:bodyPr anchorCtr="0" anchor="t" bIns="91425" lIns="91425" spcFirstLastPara="1" rIns="91425" wrap="square" tIns="91425">
            <a:noAutofit/>
          </a:bodyPr>
          <a:lstStyle/>
          <a:p>
            <a:pPr indent="0" lvl="0" marL="0" rtl="0" algn="ctr">
              <a:lnSpc>
                <a:spcPct val="168000"/>
              </a:lnSpc>
              <a:spcBef>
                <a:spcPts val="0"/>
              </a:spcBef>
              <a:spcAft>
                <a:spcPts val="0"/>
              </a:spcAft>
              <a:buNone/>
            </a:pPr>
            <a:r>
              <a:rPr lang="en" sz="1100">
                <a:solidFill>
                  <a:srgbClr val="545454"/>
                </a:solidFill>
                <a:latin typeface="Montserrat"/>
                <a:ea typeface="Montserrat"/>
                <a:cs typeface="Montserrat"/>
                <a:sym typeface="Montserrat"/>
              </a:rPr>
              <a:t>Summer Springboard</a:t>
            </a:r>
            <a:r>
              <a:rPr lang="en" sz="1100">
                <a:solidFill>
                  <a:srgbClr val="545454"/>
                </a:solidFill>
                <a:latin typeface="Montserrat"/>
                <a:ea typeface="Montserrat"/>
                <a:cs typeface="Montserrat"/>
                <a:sym typeface="Montserrat"/>
              </a:rPr>
              <a:t> combines career exploration with hands-on learning, company visits, and </a:t>
            </a:r>
            <a:r>
              <a:rPr b="1" lang="en" sz="1100" u="sng">
                <a:solidFill>
                  <a:srgbClr val="545454"/>
                </a:solidFill>
                <a:latin typeface="Montserrat"/>
                <a:ea typeface="Montserrat"/>
                <a:cs typeface="Montserrat"/>
                <a:sym typeface="Montserrat"/>
              </a:rPr>
              <a:t>college prep on the</a:t>
            </a:r>
            <a:r>
              <a:rPr lang="en" sz="1100" u="sng">
                <a:solidFill>
                  <a:srgbClr val="545454"/>
                </a:solidFill>
                <a:latin typeface="Montserrat"/>
                <a:ea typeface="Montserrat"/>
                <a:cs typeface="Montserrat"/>
                <a:sym typeface="Montserrat"/>
              </a:rPr>
              <a:t> </a:t>
            </a:r>
            <a:r>
              <a:rPr b="1" lang="en" sz="1100" u="sng">
                <a:solidFill>
                  <a:srgbClr val="545454"/>
                </a:solidFill>
                <a:latin typeface="Montserrat"/>
                <a:ea typeface="Montserrat"/>
                <a:cs typeface="Montserrat"/>
                <a:sym typeface="Montserrat"/>
              </a:rPr>
              <a:t>campuses of top American universities</a:t>
            </a:r>
            <a:r>
              <a:rPr lang="en" sz="1100">
                <a:solidFill>
                  <a:srgbClr val="545454"/>
                </a:solidFill>
                <a:latin typeface="Montserrat"/>
                <a:ea typeface="Montserrat"/>
                <a:cs typeface="Montserrat"/>
                <a:sym typeface="Montserrat"/>
              </a:rPr>
              <a:t>.</a:t>
            </a:r>
            <a:endParaRPr sz="700">
              <a:solidFill>
                <a:srgbClr val="545454"/>
              </a:solidFill>
            </a:endParaRPr>
          </a:p>
        </p:txBody>
      </p:sp>
      <p:sp>
        <p:nvSpPr>
          <p:cNvPr id="144" name="Google Shape;144;p26"/>
          <p:cNvSpPr txBox="1"/>
          <p:nvPr/>
        </p:nvSpPr>
        <p:spPr>
          <a:xfrm>
            <a:off x="0" y="4144350"/>
            <a:ext cx="4447800" cy="872700"/>
          </a:xfrm>
          <a:prstGeom prst="rect">
            <a:avLst/>
          </a:prstGeom>
          <a:noFill/>
          <a:ln>
            <a:noFill/>
          </a:ln>
        </p:spPr>
        <p:txBody>
          <a:bodyPr anchorCtr="0" anchor="t" bIns="91425" lIns="91425" spcFirstLastPara="1" rIns="91425" wrap="square" tIns="91425">
            <a:noAutofit/>
          </a:bodyPr>
          <a:lstStyle/>
          <a:p>
            <a:pPr indent="0" lvl="0" marL="0" rtl="0" algn="ctr">
              <a:lnSpc>
                <a:spcPct val="168000"/>
              </a:lnSpc>
              <a:spcBef>
                <a:spcPts val="0"/>
              </a:spcBef>
              <a:spcAft>
                <a:spcPts val="0"/>
              </a:spcAft>
              <a:buNone/>
            </a:pPr>
            <a:r>
              <a:rPr lang="en" sz="1100">
                <a:solidFill>
                  <a:srgbClr val="545454"/>
                </a:solidFill>
                <a:latin typeface="Montserrat"/>
                <a:ea typeface="Montserrat"/>
                <a:cs typeface="Montserrat"/>
                <a:sym typeface="Montserrat"/>
              </a:rPr>
              <a:t>Global Leadership Adventures offers </a:t>
            </a:r>
            <a:r>
              <a:rPr b="1" lang="en" sz="1100" u="sng">
                <a:solidFill>
                  <a:srgbClr val="545454"/>
                </a:solidFill>
                <a:latin typeface="Montserrat"/>
                <a:ea typeface="Montserrat"/>
                <a:cs typeface="Montserrat"/>
                <a:sym typeface="Montserrat"/>
              </a:rPr>
              <a:t>international service-learning</a:t>
            </a:r>
            <a:r>
              <a:rPr lang="en" sz="1100">
                <a:solidFill>
                  <a:srgbClr val="545454"/>
                </a:solidFill>
                <a:latin typeface="Montserrat"/>
                <a:ea typeface="Montserrat"/>
                <a:cs typeface="Montserrat"/>
                <a:sym typeface="Montserrat"/>
              </a:rPr>
              <a:t> programs with a variety of academic themes in 19 countries around the world.</a:t>
            </a:r>
            <a:endParaRPr sz="700">
              <a:solidFill>
                <a:srgbClr val="545454"/>
              </a:solidFill>
            </a:endParaRPr>
          </a:p>
        </p:txBody>
      </p:sp>
      <p:pic>
        <p:nvPicPr>
          <p:cNvPr id="145" name="Google Shape;145;p26"/>
          <p:cNvPicPr preferRelativeResize="0"/>
          <p:nvPr/>
        </p:nvPicPr>
        <p:blipFill>
          <a:blip r:embed="rId6">
            <a:alphaModFix/>
          </a:blip>
          <a:stretch>
            <a:fillRect/>
          </a:stretch>
        </p:blipFill>
        <p:spPr>
          <a:xfrm>
            <a:off x="5923900" y="3443250"/>
            <a:ext cx="1995549" cy="701100"/>
          </a:xfrm>
          <a:prstGeom prst="rect">
            <a:avLst/>
          </a:prstGeom>
          <a:noFill/>
          <a:ln>
            <a:noFill/>
          </a:ln>
        </p:spPr>
      </p:pic>
      <p:pic>
        <p:nvPicPr>
          <p:cNvPr id="146" name="Google Shape;146;p26"/>
          <p:cNvPicPr preferRelativeResize="0"/>
          <p:nvPr/>
        </p:nvPicPr>
        <p:blipFill>
          <a:blip r:embed="rId7">
            <a:alphaModFix/>
          </a:blip>
          <a:stretch>
            <a:fillRect/>
          </a:stretch>
        </p:blipFill>
        <p:spPr>
          <a:xfrm>
            <a:off x="4520550" y="508450"/>
            <a:ext cx="4623451" cy="2910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150" name="Shape 150"/>
        <p:cNvGrpSpPr/>
        <p:nvPr/>
      </p:nvGrpSpPr>
      <p:grpSpPr>
        <a:xfrm>
          <a:off x="0" y="0"/>
          <a:ext cx="0" cy="0"/>
          <a:chOff x="0" y="0"/>
          <a:chExt cx="0" cy="0"/>
        </a:xfrm>
      </p:grpSpPr>
      <p:grpSp>
        <p:nvGrpSpPr>
          <p:cNvPr id="151" name="Google Shape;151;p27"/>
          <p:cNvGrpSpPr/>
          <p:nvPr/>
        </p:nvGrpSpPr>
        <p:grpSpPr>
          <a:xfrm>
            <a:off x="0" y="448462"/>
            <a:ext cx="4572158" cy="3027188"/>
            <a:chOff x="0" y="448475"/>
            <a:chExt cx="4088124" cy="2978051"/>
          </a:xfrm>
        </p:grpSpPr>
        <p:pic>
          <p:nvPicPr>
            <p:cNvPr id="152" name="Google Shape;152;p27"/>
            <p:cNvPicPr preferRelativeResize="0"/>
            <p:nvPr/>
          </p:nvPicPr>
          <p:blipFill>
            <a:blip r:embed="rId3">
              <a:alphaModFix/>
            </a:blip>
            <a:stretch>
              <a:fillRect/>
            </a:stretch>
          </p:blipFill>
          <p:spPr>
            <a:xfrm>
              <a:off x="1899575" y="448475"/>
              <a:ext cx="2188549" cy="2978051"/>
            </a:xfrm>
            <a:prstGeom prst="rect">
              <a:avLst/>
            </a:prstGeom>
            <a:noFill/>
            <a:ln>
              <a:noFill/>
            </a:ln>
          </p:spPr>
        </p:pic>
        <p:pic>
          <p:nvPicPr>
            <p:cNvPr id="153" name="Google Shape;153;p27"/>
            <p:cNvPicPr preferRelativeResize="0"/>
            <p:nvPr/>
          </p:nvPicPr>
          <p:blipFill>
            <a:blip r:embed="rId4">
              <a:alphaModFix/>
            </a:blip>
            <a:stretch>
              <a:fillRect/>
            </a:stretch>
          </p:blipFill>
          <p:spPr>
            <a:xfrm>
              <a:off x="0" y="448475"/>
              <a:ext cx="1899575" cy="1424687"/>
            </a:xfrm>
            <a:prstGeom prst="rect">
              <a:avLst/>
            </a:prstGeom>
            <a:noFill/>
            <a:ln>
              <a:noFill/>
            </a:ln>
          </p:spPr>
        </p:pic>
        <p:pic>
          <p:nvPicPr>
            <p:cNvPr id="154" name="Google Shape;154;p27"/>
            <p:cNvPicPr preferRelativeResize="0"/>
            <p:nvPr/>
          </p:nvPicPr>
          <p:blipFill>
            <a:blip r:embed="rId5">
              <a:alphaModFix/>
            </a:blip>
            <a:stretch>
              <a:fillRect/>
            </a:stretch>
          </p:blipFill>
          <p:spPr>
            <a:xfrm>
              <a:off x="0" y="1645725"/>
              <a:ext cx="1931725" cy="1780799"/>
            </a:xfrm>
            <a:prstGeom prst="rect">
              <a:avLst/>
            </a:prstGeom>
            <a:noFill/>
            <a:ln>
              <a:noFill/>
            </a:ln>
          </p:spPr>
        </p:pic>
      </p:grpSp>
      <p:pic>
        <p:nvPicPr>
          <p:cNvPr id="155" name="Google Shape;155;p27"/>
          <p:cNvPicPr preferRelativeResize="0"/>
          <p:nvPr/>
        </p:nvPicPr>
        <p:blipFill>
          <a:blip r:embed="rId6">
            <a:alphaModFix/>
          </a:blip>
          <a:stretch>
            <a:fillRect/>
          </a:stretch>
        </p:blipFill>
        <p:spPr>
          <a:xfrm>
            <a:off x="4572150" y="448475"/>
            <a:ext cx="4572150" cy="3478136"/>
          </a:xfrm>
          <a:prstGeom prst="rect">
            <a:avLst/>
          </a:prstGeom>
          <a:noFill/>
          <a:ln>
            <a:noFill/>
          </a:ln>
        </p:spPr>
      </p:pic>
      <p:sp>
        <p:nvSpPr>
          <p:cNvPr id="156" name="Google Shape;156;p27"/>
          <p:cNvSpPr/>
          <p:nvPr/>
        </p:nvSpPr>
        <p:spPr>
          <a:xfrm>
            <a:off x="0" y="3426525"/>
            <a:ext cx="9144000" cy="1716900"/>
          </a:xfrm>
          <a:prstGeom prst="rect">
            <a:avLst/>
          </a:prstGeom>
          <a:solidFill>
            <a:srgbClr val="F9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7" name="Google Shape;157;p27"/>
          <p:cNvSpPr txBox="1"/>
          <p:nvPr/>
        </p:nvSpPr>
        <p:spPr>
          <a:xfrm>
            <a:off x="0" y="11350"/>
            <a:ext cx="9144000" cy="497100"/>
          </a:xfrm>
          <a:prstGeom prst="rect">
            <a:avLst/>
          </a:prstGeom>
          <a:solidFill>
            <a:srgbClr val="5FA233"/>
          </a:solidFill>
          <a:ln>
            <a:noFill/>
          </a:ln>
        </p:spPr>
        <p:txBody>
          <a:bodyPr anchorCtr="0" anchor="t" bIns="0" lIns="0" spcFirstLastPara="1" rIns="0" wrap="square" tIns="0">
            <a:noAutofit/>
          </a:bodyPr>
          <a:lstStyle/>
          <a:p>
            <a:pPr indent="0" lvl="0" marL="0" marR="0" rtl="0" algn="ctr">
              <a:lnSpc>
                <a:spcPct val="125000"/>
              </a:lnSpc>
              <a:spcBef>
                <a:spcPts val="500"/>
              </a:spcBef>
              <a:spcAft>
                <a:spcPts val="0"/>
              </a:spcAft>
              <a:buNone/>
            </a:pPr>
            <a:r>
              <a:rPr b="1" lang="en" sz="2400">
                <a:solidFill>
                  <a:srgbClr val="F9FCFF"/>
                </a:solidFill>
                <a:latin typeface="Montserrat"/>
                <a:ea typeface="Montserrat"/>
                <a:cs typeface="Montserrat"/>
                <a:sym typeface="Montserrat"/>
              </a:rPr>
              <a:t>A PATHWAY FOR EVERY DREAM</a:t>
            </a:r>
            <a:endParaRPr sz="2400"/>
          </a:p>
        </p:txBody>
      </p:sp>
      <p:sp>
        <p:nvSpPr>
          <p:cNvPr id="158" name="Google Shape;158;p27"/>
          <p:cNvSpPr txBox="1"/>
          <p:nvPr/>
        </p:nvSpPr>
        <p:spPr>
          <a:xfrm>
            <a:off x="4447800" y="4060175"/>
            <a:ext cx="4696500" cy="1079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lang="en" sz="1100">
                <a:solidFill>
                  <a:srgbClr val="545454"/>
                </a:solidFill>
                <a:latin typeface="Montserrat"/>
                <a:ea typeface="Montserrat"/>
                <a:cs typeface="Montserrat"/>
                <a:sym typeface="Montserrat"/>
              </a:rPr>
              <a:t>At </a:t>
            </a:r>
            <a:r>
              <a:rPr b="1" lang="en" sz="1100">
                <a:solidFill>
                  <a:srgbClr val="545454"/>
                </a:solidFill>
                <a:latin typeface="Montserrat"/>
                <a:ea typeface="Montserrat"/>
                <a:cs typeface="Montserrat"/>
                <a:sym typeface="Montserrat"/>
              </a:rPr>
              <a:t>Beyond Sports</a:t>
            </a:r>
            <a:r>
              <a:rPr lang="en" sz="1100">
                <a:solidFill>
                  <a:srgbClr val="545454"/>
                </a:solidFill>
                <a:latin typeface="Montserrat"/>
                <a:ea typeface="Montserrat"/>
                <a:cs typeface="Montserrat"/>
                <a:sym typeface="Montserrat"/>
              </a:rPr>
              <a:t>, individual high school athletes come together from across the U.S. to travel abroad and engage in competitive games against local teams for a truly transformational experience!</a:t>
            </a:r>
            <a:endParaRPr sz="1100">
              <a:solidFill>
                <a:srgbClr val="545454"/>
              </a:solidFill>
              <a:latin typeface="Montserrat"/>
              <a:ea typeface="Montserrat"/>
              <a:cs typeface="Montserrat"/>
              <a:sym typeface="Montserrat"/>
            </a:endParaRPr>
          </a:p>
          <a:p>
            <a:pPr indent="0" lvl="0" marL="0" rtl="0" algn="ctr">
              <a:lnSpc>
                <a:spcPct val="168000"/>
              </a:lnSpc>
              <a:spcBef>
                <a:spcPts val="0"/>
              </a:spcBef>
              <a:spcAft>
                <a:spcPts val="0"/>
              </a:spcAft>
              <a:buNone/>
            </a:pPr>
            <a:r>
              <a:t/>
            </a:r>
            <a:endParaRPr sz="1100">
              <a:solidFill>
                <a:srgbClr val="545454"/>
              </a:solidFill>
              <a:latin typeface="Montserrat"/>
              <a:ea typeface="Montserrat"/>
              <a:cs typeface="Montserrat"/>
              <a:sym typeface="Montserrat"/>
            </a:endParaRPr>
          </a:p>
        </p:txBody>
      </p:sp>
      <p:sp>
        <p:nvSpPr>
          <p:cNvPr id="159" name="Google Shape;159;p27"/>
          <p:cNvSpPr txBox="1"/>
          <p:nvPr/>
        </p:nvSpPr>
        <p:spPr>
          <a:xfrm>
            <a:off x="0" y="4144350"/>
            <a:ext cx="4447800" cy="872700"/>
          </a:xfrm>
          <a:prstGeom prst="rect">
            <a:avLst/>
          </a:prstGeom>
          <a:noFill/>
          <a:ln>
            <a:noFill/>
          </a:ln>
        </p:spPr>
        <p:txBody>
          <a:bodyPr anchorCtr="0" anchor="t" bIns="91425" lIns="91425" spcFirstLastPara="1" rIns="91425" wrap="square" tIns="91425">
            <a:noAutofit/>
          </a:bodyPr>
          <a:lstStyle/>
          <a:p>
            <a:pPr indent="0" lvl="0" marL="0" rtl="0" algn="ctr">
              <a:lnSpc>
                <a:spcPct val="168000"/>
              </a:lnSpc>
              <a:spcBef>
                <a:spcPts val="0"/>
              </a:spcBef>
              <a:spcAft>
                <a:spcPts val="0"/>
              </a:spcAft>
              <a:buNone/>
            </a:pPr>
            <a:r>
              <a:rPr lang="en" sz="1100">
                <a:solidFill>
                  <a:srgbClr val="545454"/>
                </a:solidFill>
                <a:latin typeface="Montserrat"/>
                <a:ea typeface="Montserrat"/>
                <a:cs typeface="Montserrat"/>
                <a:sym typeface="Montserrat"/>
              </a:rPr>
              <a:t>Teen Travel Network</a:t>
            </a:r>
            <a:r>
              <a:rPr lang="en" sz="1100">
                <a:solidFill>
                  <a:srgbClr val="545454"/>
                </a:solidFill>
                <a:latin typeface="Montserrat"/>
                <a:ea typeface="Montserrat"/>
                <a:cs typeface="Montserrat"/>
                <a:sym typeface="Montserrat"/>
              </a:rPr>
              <a:t> offers </a:t>
            </a:r>
            <a:r>
              <a:rPr b="1" lang="en" sz="1100" u="sng">
                <a:solidFill>
                  <a:srgbClr val="545454"/>
                </a:solidFill>
                <a:latin typeface="Montserrat"/>
                <a:ea typeface="Montserrat"/>
                <a:cs typeface="Montserrat"/>
                <a:sym typeface="Montserrat"/>
              </a:rPr>
              <a:t>international cultural-learning</a:t>
            </a:r>
            <a:r>
              <a:rPr lang="en" sz="1100">
                <a:solidFill>
                  <a:srgbClr val="545454"/>
                </a:solidFill>
                <a:latin typeface="Montserrat"/>
                <a:ea typeface="Montserrat"/>
                <a:cs typeface="Montserrat"/>
                <a:sym typeface="Montserrat"/>
              </a:rPr>
              <a:t> programs around the world aiming to develop global </a:t>
            </a:r>
            <a:r>
              <a:rPr lang="en" sz="1100">
                <a:solidFill>
                  <a:srgbClr val="545454"/>
                </a:solidFill>
                <a:latin typeface="Montserrat"/>
                <a:ea typeface="Montserrat"/>
                <a:cs typeface="Montserrat"/>
                <a:sym typeface="Montserrat"/>
              </a:rPr>
              <a:t>citizenship</a:t>
            </a:r>
            <a:r>
              <a:rPr lang="en" sz="1100">
                <a:solidFill>
                  <a:srgbClr val="545454"/>
                </a:solidFill>
                <a:latin typeface="Montserrat"/>
                <a:ea typeface="Montserrat"/>
                <a:cs typeface="Montserrat"/>
                <a:sym typeface="Montserrat"/>
              </a:rPr>
              <a:t> while seeing the most iconic sites on earth!</a:t>
            </a:r>
            <a:endParaRPr sz="700">
              <a:solidFill>
                <a:srgbClr val="545454"/>
              </a:solidFill>
            </a:endParaRPr>
          </a:p>
        </p:txBody>
      </p:sp>
      <p:pic>
        <p:nvPicPr>
          <p:cNvPr id="160" name="Google Shape;160;p27"/>
          <p:cNvPicPr preferRelativeResize="0"/>
          <p:nvPr/>
        </p:nvPicPr>
        <p:blipFill>
          <a:blip r:embed="rId7">
            <a:alphaModFix/>
          </a:blip>
          <a:stretch>
            <a:fillRect/>
          </a:stretch>
        </p:blipFill>
        <p:spPr>
          <a:xfrm>
            <a:off x="1122075" y="3195225"/>
            <a:ext cx="1971052" cy="1269150"/>
          </a:xfrm>
          <a:prstGeom prst="rect">
            <a:avLst/>
          </a:prstGeom>
          <a:noFill/>
          <a:ln>
            <a:noFill/>
          </a:ln>
        </p:spPr>
      </p:pic>
      <p:pic>
        <p:nvPicPr>
          <p:cNvPr id="161" name="Google Shape;161;p27"/>
          <p:cNvPicPr preferRelativeResize="0"/>
          <p:nvPr/>
        </p:nvPicPr>
        <p:blipFill rotWithShape="1">
          <a:blip r:embed="rId8">
            <a:alphaModFix/>
          </a:blip>
          <a:srcRect b="10500" l="0" r="0" t="-10500"/>
          <a:stretch/>
        </p:blipFill>
        <p:spPr>
          <a:xfrm>
            <a:off x="6205650" y="3426525"/>
            <a:ext cx="1419745" cy="709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165" name="Shape 165"/>
        <p:cNvGrpSpPr/>
        <p:nvPr/>
      </p:nvGrpSpPr>
      <p:grpSpPr>
        <a:xfrm>
          <a:off x="0" y="0"/>
          <a:ext cx="0" cy="0"/>
          <a:chOff x="0" y="0"/>
          <a:chExt cx="0" cy="0"/>
        </a:xfrm>
      </p:grpSpPr>
      <p:grpSp>
        <p:nvGrpSpPr>
          <p:cNvPr id="166" name="Google Shape;166;p28"/>
          <p:cNvGrpSpPr/>
          <p:nvPr/>
        </p:nvGrpSpPr>
        <p:grpSpPr>
          <a:xfrm>
            <a:off x="172625" y="-541763"/>
            <a:ext cx="8858025" cy="2696213"/>
            <a:chOff x="-3029220" y="-19050"/>
            <a:chExt cx="23621400" cy="7189901"/>
          </a:xfrm>
        </p:grpSpPr>
        <p:sp>
          <p:nvSpPr>
            <p:cNvPr id="167" name="Google Shape;167;p28"/>
            <p:cNvSpPr txBox="1"/>
            <p:nvPr/>
          </p:nvSpPr>
          <p:spPr>
            <a:xfrm>
              <a:off x="0" y="1430661"/>
              <a:ext cx="17404891" cy="2554365"/>
            </a:xfrm>
            <a:prstGeom prst="rect">
              <a:avLst/>
            </a:prstGeom>
            <a:noFill/>
            <a:ln>
              <a:noFill/>
            </a:ln>
          </p:spPr>
          <p:txBody>
            <a:bodyPr anchorCtr="0" anchor="t" bIns="0" lIns="0" spcFirstLastPara="1" rIns="0" wrap="square" tIns="0">
              <a:noAutofit/>
            </a:bodyPr>
            <a:lstStyle/>
            <a:p>
              <a:pPr indent="0" lvl="0" marL="0" marR="0" rtl="0" algn="ctr">
                <a:lnSpc>
                  <a:spcPct val="97992"/>
                </a:lnSpc>
                <a:spcBef>
                  <a:spcPts val="0"/>
                </a:spcBef>
                <a:spcAft>
                  <a:spcPts val="0"/>
                </a:spcAft>
                <a:buNone/>
              </a:pPr>
              <a:r>
                <a:rPr b="1" i="0" lang="en" sz="7000" u="none" cap="none" strike="noStrike">
                  <a:solidFill>
                    <a:srgbClr val="545454"/>
                  </a:solidFill>
                  <a:latin typeface="Montserrat"/>
                  <a:ea typeface="Montserrat"/>
                  <a:cs typeface="Montserrat"/>
                  <a:sym typeface="Montserrat"/>
                </a:rPr>
                <a:t>8</a:t>
              </a:r>
              <a:r>
                <a:rPr b="1" lang="en" sz="7000">
                  <a:solidFill>
                    <a:srgbClr val="545454"/>
                  </a:solidFill>
                  <a:latin typeface="Montserrat"/>
                  <a:ea typeface="Montserrat"/>
                  <a:cs typeface="Montserrat"/>
                  <a:sym typeface="Montserrat"/>
                </a:rPr>
                <a:t>0</a:t>
              </a:r>
              <a:r>
                <a:rPr b="1" i="0" lang="en" sz="7000" u="none" cap="none" strike="noStrike">
                  <a:solidFill>
                    <a:srgbClr val="545454"/>
                  </a:solidFill>
                  <a:latin typeface="Montserrat"/>
                  <a:ea typeface="Montserrat"/>
                  <a:cs typeface="Montserrat"/>
                  <a:sym typeface="Montserrat"/>
                </a:rPr>
                <a:t>-90</a:t>
              </a:r>
              <a:r>
                <a:rPr b="1" lang="en" sz="1200">
                  <a:solidFill>
                    <a:srgbClr val="545454"/>
                  </a:solidFill>
                  <a:latin typeface="Montserrat"/>
                  <a:ea typeface="Montserrat"/>
                  <a:cs typeface="Montserrat"/>
                  <a:sym typeface="Montserrat"/>
                </a:rPr>
                <a:t> </a:t>
              </a:r>
              <a:r>
                <a:rPr b="1" i="0" lang="en" sz="7000" u="none" cap="none" strike="noStrike">
                  <a:solidFill>
                    <a:srgbClr val="545454"/>
                  </a:solidFill>
                  <a:latin typeface="Montserrat"/>
                  <a:ea typeface="Montserrat"/>
                  <a:cs typeface="Montserrat"/>
                  <a:sym typeface="Montserrat"/>
                </a:rPr>
                <a:t>%</a:t>
              </a:r>
              <a:endParaRPr sz="700"/>
            </a:p>
          </p:txBody>
        </p:sp>
        <p:sp>
          <p:nvSpPr>
            <p:cNvPr id="168" name="Google Shape;168;p28"/>
            <p:cNvSpPr txBox="1"/>
            <p:nvPr/>
          </p:nvSpPr>
          <p:spPr>
            <a:xfrm>
              <a:off x="0" y="-19050"/>
              <a:ext cx="17404891" cy="762742"/>
            </a:xfrm>
            <a:prstGeom prst="rect">
              <a:avLst/>
            </a:prstGeom>
            <a:noFill/>
            <a:ln>
              <a:noFill/>
            </a:ln>
          </p:spPr>
          <p:txBody>
            <a:bodyPr anchorCtr="0" anchor="t" bIns="0" lIns="0" spcFirstLastPara="1" rIns="0" wrap="square" tIns="0">
              <a:noAutofit/>
            </a:bodyPr>
            <a:lstStyle/>
            <a:p>
              <a:pPr indent="0" lvl="0" marL="0" marR="0" rtl="0" algn="ctr">
                <a:lnSpc>
                  <a:spcPct val="24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169" name="Google Shape;169;p28"/>
            <p:cNvSpPr txBox="1"/>
            <p:nvPr/>
          </p:nvSpPr>
          <p:spPr>
            <a:xfrm>
              <a:off x="0" y="4271946"/>
              <a:ext cx="174048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None/>
              </a:pPr>
              <a:r>
                <a:rPr b="0" i="0" lang="en" sz="1600" u="none" cap="none" strike="noStrike">
                  <a:solidFill>
                    <a:srgbClr val="5FA233"/>
                  </a:solidFill>
                  <a:latin typeface="Montserrat"/>
                  <a:ea typeface="Montserrat"/>
                  <a:cs typeface="Montserrat"/>
                  <a:sym typeface="Montserrat"/>
                </a:rPr>
                <a:t>OF STUDENTS ARE AMERICANS</a:t>
              </a:r>
              <a:endParaRPr sz="700"/>
            </a:p>
          </p:txBody>
        </p:sp>
        <p:sp>
          <p:nvSpPr>
            <p:cNvPr id="170" name="Google Shape;170;p28"/>
            <p:cNvSpPr txBox="1"/>
            <p:nvPr/>
          </p:nvSpPr>
          <p:spPr>
            <a:xfrm>
              <a:off x="-3029220" y="5719451"/>
              <a:ext cx="23621400" cy="14514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None/>
              </a:pPr>
              <a:r>
                <a:rPr b="0" i="0" lang="en" sz="1100" u="none" cap="none" strike="noStrike">
                  <a:solidFill>
                    <a:srgbClr val="545454"/>
                  </a:solidFill>
                  <a:latin typeface="Montserrat"/>
                  <a:ea typeface="Montserrat"/>
                  <a:cs typeface="Montserrat"/>
                  <a:sym typeface="Montserrat"/>
                </a:rPr>
                <a:t>Unlike other summer programs, the vast majority of our students are high-achieving, college-bound teens from the United States.</a:t>
              </a:r>
              <a:r>
                <a:rPr lang="en" sz="1100">
                  <a:solidFill>
                    <a:srgbClr val="545454"/>
                  </a:solidFill>
                  <a:latin typeface="Montserrat"/>
                  <a:ea typeface="Montserrat"/>
                  <a:cs typeface="Montserrat"/>
                  <a:sym typeface="Montserrat"/>
                </a:rPr>
                <a:t> This provides </a:t>
              </a:r>
              <a:r>
                <a:rPr b="1" lang="en" sz="1100">
                  <a:solidFill>
                    <a:srgbClr val="545454"/>
                  </a:solidFill>
                  <a:latin typeface="Montserrat"/>
                  <a:ea typeface="Montserrat"/>
                  <a:cs typeface="Montserrat"/>
                  <a:sym typeface="Montserrat"/>
                </a:rPr>
                <a:t>true English language immersion </a:t>
              </a:r>
              <a:r>
                <a:rPr lang="en" sz="1100">
                  <a:solidFill>
                    <a:srgbClr val="545454"/>
                  </a:solidFill>
                  <a:latin typeface="Montserrat"/>
                  <a:ea typeface="Montserrat"/>
                  <a:cs typeface="Montserrat"/>
                  <a:sym typeface="Montserrat"/>
                </a:rPr>
                <a:t>and an</a:t>
              </a:r>
              <a:r>
                <a:rPr b="1" lang="en" sz="1100">
                  <a:solidFill>
                    <a:srgbClr val="545454"/>
                  </a:solidFill>
                  <a:latin typeface="Montserrat"/>
                  <a:ea typeface="Montserrat"/>
                  <a:cs typeface="Montserrat"/>
                  <a:sym typeface="Montserrat"/>
                </a:rPr>
                <a:t> authentic connections with Americans students.</a:t>
              </a:r>
              <a:endParaRPr b="1" sz="1100">
                <a:solidFill>
                  <a:srgbClr val="545454"/>
                </a:solidFill>
                <a:latin typeface="Montserrat"/>
                <a:ea typeface="Montserrat"/>
                <a:cs typeface="Montserrat"/>
                <a:sym typeface="Montserrat"/>
              </a:endParaRPr>
            </a:p>
          </p:txBody>
        </p:sp>
      </p:grpSp>
      <p:pic>
        <p:nvPicPr>
          <p:cNvPr id="171" name="Google Shape;171;p28"/>
          <p:cNvPicPr preferRelativeResize="0"/>
          <p:nvPr/>
        </p:nvPicPr>
        <p:blipFill rotWithShape="1">
          <a:blip r:embed="rId3">
            <a:alphaModFix/>
          </a:blip>
          <a:srcRect b="0" l="0" r="0" t="0"/>
          <a:stretch/>
        </p:blipFill>
        <p:spPr>
          <a:xfrm>
            <a:off x="4487900" y="2328099"/>
            <a:ext cx="4542753" cy="2810824"/>
          </a:xfrm>
          <a:prstGeom prst="rect">
            <a:avLst/>
          </a:prstGeom>
          <a:noFill/>
          <a:ln>
            <a:noFill/>
          </a:ln>
        </p:spPr>
      </p:pic>
      <p:pic>
        <p:nvPicPr>
          <p:cNvPr id="172" name="Google Shape;172;p28"/>
          <p:cNvPicPr preferRelativeResize="0"/>
          <p:nvPr/>
        </p:nvPicPr>
        <p:blipFill rotWithShape="1">
          <a:blip r:embed="rId4">
            <a:alphaModFix/>
          </a:blip>
          <a:srcRect b="0" l="0" r="0" t="0"/>
          <a:stretch/>
        </p:blipFill>
        <p:spPr>
          <a:xfrm>
            <a:off x="172625" y="2328100"/>
            <a:ext cx="4109501" cy="2810826"/>
          </a:xfrm>
          <a:prstGeom prst="rect">
            <a:avLst/>
          </a:prstGeom>
          <a:noFill/>
          <a:ln>
            <a:noFill/>
          </a:ln>
        </p:spPr>
      </p:pic>
      <p:sp>
        <p:nvSpPr>
          <p:cNvPr id="173" name="Google Shape;173;p28"/>
          <p:cNvSpPr txBox="1"/>
          <p:nvPr/>
        </p:nvSpPr>
        <p:spPr>
          <a:xfrm>
            <a:off x="5021225" y="1278275"/>
            <a:ext cx="1280400" cy="3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600">
                <a:solidFill>
                  <a:srgbClr val="666666"/>
                </a:solidFill>
                <a:latin typeface="Calibri"/>
                <a:ea typeface="Calibri"/>
                <a:cs typeface="Calibri"/>
                <a:sym typeface="Calibri"/>
              </a:rPr>
              <a:t>* </a:t>
            </a:r>
            <a:r>
              <a:rPr i="1" lang="en" sz="600">
                <a:solidFill>
                  <a:srgbClr val="666666"/>
                </a:solidFill>
                <a:latin typeface="Calibri"/>
                <a:ea typeface="Calibri"/>
                <a:cs typeface="Calibri"/>
                <a:sym typeface="Calibri"/>
              </a:rPr>
              <a:t>Exact amount varies by program.</a:t>
            </a:r>
            <a:endParaRPr i="1" sz="600">
              <a:solidFill>
                <a:srgbClr val="666666"/>
              </a:solidFill>
              <a:latin typeface="Calibri"/>
              <a:ea typeface="Calibri"/>
              <a:cs typeface="Calibri"/>
              <a:sym typeface="Calibri"/>
            </a:endParaRPr>
          </a:p>
        </p:txBody>
      </p:sp>
      <p:sp>
        <p:nvSpPr>
          <p:cNvPr id="174" name="Google Shape;174;p28"/>
          <p:cNvSpPr txBox="1"/>
          <p:nvPr/>
        </p:nvSpPr>
        <p:spPr>
          <a:xfrm>
            <a:off x="6179850" y="212700"/>
            <a:ext cx="332700" cy="2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666666"/>
                </a:solidFill>
                <a:latin typeface="Calibri"/>
                <a:ea typeface="Calibri"/>
                <a:cs typeface="Calibri"/>
                <a:sym typeface="Calibri"/>
              </a:rPr>
              <a:t>*</a:t>
            </a:r>
            <a:endParaRPr i="1" sz="1000">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178" name="Shape 178"/>
        <p:cNvGrpSpPr/>
        <p:nvPr/>
      </p:nvGrpSpPr>
      <p:grpSpPr>
        <a:xfrm>
          <a:off x="0" y="0"/>
          <a:ext cx="0" cy="0"/>
          <a:chOff x="0" y="0"/>
          <a:chExt cx="0" cy="0"/>
        </a:xfrm>
      </p:grpSpPr>
      <p:sp>
        <p:nvSpPr>
          <p:cNvPr id="179" name="Google Shape;179;p29"/>
          <p:cNvSpPr txBox="1"/>
          <p:nvPr/>
        </p:nvSpPr>
        <p:spPr>
          <a:xfrm>
            <a:off x="1308583" y="-160763"/>
            <a:ext cx="6526800" cy="285975"/>
          </a:xfrm>
          <a:prstGeom prst="rect">
            <a:avLst/>
          </a:prstGeom>
          <a:noFill/>
          <a:ln>
            <a:noFill/>
          </a:ln>
        </p:spPr>
        <p:txBody>
          <a:bodyPr anchorCtr="0" anchor="t" bIns="0" lIns="0" spcFirstLastPara="1" rIns="0" wrap="square" tIns="0">
            <a:noAutofit/>
          </a:bodyPr>
          <a:lstStyle/>
          <a:p>
            <a:pPr indent="0" lvl="0" marL="0" marR="0" rtl="0" algn="ctr">
              <a:lnSpc>
                <a:spcPct val="24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180" name="Google Shape;180;p29"/>
          <p:cNvSpPr/>
          <p:nvPr/>
        </p:nvSpPr>
        <p:spPr>
          <a:xfrm>
            <a:off x="236825" y="699950"/>
            <a:ext cx="4172400" cy="11871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DFSF</a:t>
            </a:r>
            <a:endParaRPr/>
          </a:p>
        </p:txBody>
      </p:sp>
      <p:sp>
        <p:nvSpPr>
          <p:cNvPr id="181" name="Google Shape;181;p29"/>
          <p:cNvSpPr/>
          <p:nvPr/>
        </p:nvSpPr>
        <p:spPr>
          <a:xfrm>
            <a:off x="4999475" y="699950"/>
            <a:ext cx="3924900" cy="10500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82" name="Google Shape;182;p29"/>
          <p:cNvPicPr preferRelativeResize="0"/>
          <p:nvPr/>
        </p:nvPicPr>
        <p:blipFill rotWithShape="1">
          <a:blip r:embed="rId3">
            <a:alphaModFix/>
          </a:blip>
          <a:srcRect b="0" l="0" r="0" t="0"/>
          <a:stretch/>
        </p:blipFill>
        <p:spPr>
          <a:xfrm>
            <a:off x="379725" y="98675"/>
            <a:ext cx="1399445" cy="601275"/>
          </a:xfrm>
          <a:prstGeom prst="rect">
            <a:avLst/>
          </a:prstGeom>
          <a:noFill/>
          <a:ln>
            <a:noFill/>
          </a:ln>
        </p:spPr>
      </p:pic>
      <p:sp>
        <p:nvSpPr>
          <p:cNvPr id="183" name="Google Shape;183;p29"/>
          <p:cNvSpPr txBox="1"/>
          <p:nvPr/>
        </p:nvSpPr>
        <p:spPr>
          <a:xfrm>
            <a:off x="89550" y="1908456"/>
            <a:ext cx="3881100" cy="3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TOP DESTINATIONS</a:t>
            </a:r>
            <a:endParaRPr b="1">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ACADEMIC THEMES</a:t>
            </a:r>
            <a:endParaRPr b="1">
              <a:latin typeface="Montserrat"/>
              <a:ea typeface="Montserrat"/>
              <a:cs typeface="Montserrat"/>
              <a:sym typeface="Montserrat"/>
            </a:endParaRPr>
          </a:p>
        </p:txBody>
      </p:sp>
      <p:sp>
        <p:nvSpPr>
          <p:cNvPr id="184" name="Google Shape;184;p29"/>
          <p:cNvSpPr txBox="1"/>
          <p:nvPr/>
        </p:nvSpPr>
        <p:spPr>
          <a:xfrm>
            <a:off x="4787875" y="1723950"/>
            <a:ext cx="4172400" cy="19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ACADEMIC PROGRAMS</a:t>
            </a:r>
            <a:endParaRPr b="1">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b="1" lang="en">
                <a:solidFill>
                  <a:schemeClr val="dk1"/>
                </a:solidFill>
                <a:latin typeface="Montserrat"/>
                <a:ea typeface="Montserrat"/>
                <a:cs typeface="Montserrat"/>
                <a:sym typeface="Montserrat"/>
              </a:rPr>
              <a:t>UNIVERSITY CAMPUSES</a:t>
            </a:r>
            <a:endParaRPr b="1">
              <a:latin typeface="Montserrat"/>
              <a:ea typeface="Montserrat"/>
              <a:cs typeface="Montserrat"/>
              <a:sym typeface="Montserrat"/>
            </a:endParaRPr>
          </a:p>
          <a:p>
            <a:pPr indent="0" lvl="0" marL="914400" rtl="0" algn="l">
              <a:spcBef>
                <a:spcPts val="0"/>
              </a:spcBef>
              <a:spcAft>
                <a:spcPts val="0"/>
              </a:spcAft>
              <a:buNone/>
            </a:pPr>
            <a:r>
              <a:t/>
            </a:r>
            <a:endParaRPr>
              <a:latin typeface="Montserrat"/>
              <a:ea typeface="Montserrat"/>
              <a:cs typeface="Montserrat"/>
              <a:sym typeface="Montserrat"/>
            </a:endParaRPr>
          </a:p>
        </p:txBody>
      </p:sp>
      <p:sp>
        <p:nvSpPr>
          <p:cNvPr id="185" name="Google Shape;185;p29"/>
          <p:cNvSpPr/>
          <p:nvPr/>
        </p:nvSpPr>
        <p:spPr>
          <a:xfrm>
            <a:off x="5052050" y="1115438"/>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Project Based Learning</a:t>
            </a:r>
            <a:endParaRPr sz="1200">
              <a:latin typeface="Montserrat"/>
              <a:ea typeface="Montserrat"/>
              <a:cs typeface="Montserrat"/>
              <a:sym typeface="Montserrat"/>
            </a:endParaRPr>
          </a:p>
        </p:txBody>
      </p:sp>
      <p:sp>
        <p:nvSpPr>
          <p:cNvPr id="186" name="Google Shape;186;p29"/>
          <p:cNvSpPr txBox="1"/>
          <p:nvPr/>
        </p:nvSpPr>
        <p:spPr>
          <a:xfrm>
            <a:off x="4823450" y="2082275"/>
            <a:ext cx="2205600" cy="16209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Emergency Medicine</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Business &amp; Entrepreneurship</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Fundamentals of Engineering @MIT  </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Politics &amp; Public Policy</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Global Health</a:t>
            </a:r>
            <a:endParaRPr i="1" sz="1000">
              <a:solidFill>
                <a:srgbClr val="FF0000"/>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t/>
            </a:r>
            <a:endParaRPr sz="1000">
              <a:solidFill>
                <a:srgbClr val="545454"/>
              </a:solidFill>
              <a:latin typeface="Montserrat"/>
              <a:ea typeface="Montserrat"/>
              <a:cs typeface="Montserrat"/>
              <a:sym typeface="Montserrat"/>
            </a:endParaRPr>
          </a:p>
        </p:txBody>
      </p:sp>
      <p:sp>
        <p:nvSpPr>
          <p:cNvPr id="187" name="Google Shape;187;p29"/>
          <p:cNvSpPr/>
          <p:nvPr/>
        </p:nvSpPr>
        <p:spPr>
          <a:xfrm>
            <a:off x="7683200" y="11154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The University Experience</a:t>
            </a:r>
            <a:endParaRPr sz="1200">
              <a:latin typeface="Montserrat"/>
              <a:ea typeface="Montserrat"/>
              <a:cs typeface="Montserrat"/>
              <a:sym typeface="Montserrat"/>
            </a:endParaRPr>
          </a:p>
        </p:txBody>
      </p:sp>
      <p:sp>
        <p:nvSpPr>
          <p:cNvPr id="188" name="Google Shape;188;p29"/>
          <p:cNvSpPr/>
          <p:nvPr/>
        </p:nvSpPr>
        <p:spPr>
          <a:xfrm>
            <a:off x="379725"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Community Service</a:t>
            </a:r>
            <a:endParaRPr sz="1200">
              <a:latin typeface="Montserrat"/>
              <a:ea typeface="Montserrat"/>
              <a:cs typeface="Montserrat"/>
              <a:sym typeface="Montserrat"/>
            </a:endParaRPr>
          </a:p>
        </p:txBody>
      </p:sp>
      <p:sp>
        <p:nvSpPr>
          <p:cNvPr id="189" name="Google Shape;189;p29"/>
          <p:cNvSpPr/>
          <p:nvPr/>
        </p:nvSpPr>
        <p:spPr>
          <a:xfrm>
            <a:off x="1765600"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Hands-On Learning</a:t>
            </a:r>
            <a:endParaRPr sz="1200">
              <a:latin typeface="Montserrat"/>
              <a:ea typeface="Montserrat"/>
              <a:cs typeface="Montserrat"/>
              <a:sym typeface="Montserrat"/>
            </a:endParaRPr>
          </a:p>
        </p:txBody>
      </p:sp>
      <p:sp>
        <p:nvSpPr>
          <p:cNvPr id="190" name="Google Shape;190;p29"/>
          <p:cNvSpPr/>
          <p:nvPr/>
        </p:nvSpPr>
        <p:spPr>
          <a:xfrm>
            <a:off x="3124988"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Adventure</a:t>
            </a:r>
            <a:endParaRPr sz="1200">
              <a:latin typeface="Montserrat"/>
              <a:ea typeface="Montserrat"/>
              <a:cs typeface="Montserrat"/>
              <a:sym typeface="Montserrat"/>
            </a:endParaRPr>
          </a:p>
        </p:txBody>
      </p:sp>
      <p:cxnSp>
        <p:nvCxnSpPr>
          <p:cNvPr id="191" name="Google Shape;191;p29"/>
          <p:cNvCxnSpPr/>
          <p:nvPr/>
        </p:nvCxnSpPr>
        <p:spPr>
          <a:xfrm flipH="1">
            <a:off x="4560575" y="0"/>
            <a:ext cx="6900" cy="5116500"/>
          </a:xfrm>
          <a:prstGeom prst="straightConnector1">
            <a:avLst/>
          </a:prstGeom>
          <a:noFill/>
          <a:ln cap="flat" cmpd="sng" w="9525">
            <a:solidFill>
              <a:schemeClr val="dk2"/>
            </a:solidFill>
            <a:prstDash val="solid"/>
            <a:round/>
            <a:headEnd len="med" w="med" type="none"/>
            <a:tailEnd len="med" w="med" type="none"/>
          </a:ln>
        </p:spPr>
      </p:cxnSp>
      <p:sp>
        <p:nvSpPr>
          <p:cNvPr id="192" name="Google Shape;192;p29"/>
          <p:cNvSpPr txBox="1"/>
          <p:nvPr/>
        </p:nvSpPr>
        <p:spPr>
          <a:xfrm>
            <a:off x="7029050" y="2065800"/>
            <a:ext cx="1987800" cy="14520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Computer Science</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Trial Law</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Criminal &amp; Forensic Science</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Pre-med</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International Relations</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and many more!</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193" name="Google Shape;193;p29"/>
          <p:cNvSpPr txBox="1"/>
          <p:nvPr/>
        </p:nvSpPr>
        <p:spPr>
          <a:xfrm>
            <a:off x="4823450" y="3925650"/>
            <a:ext cx="1714200" cy="837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UC Berkeley</a:t>
            </a:r>
            <a:endParaRPr i="1" sz="1000">
              <a:solidFill>
                <a:srgbClr val="FF0000"/>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Georgetown University</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New York</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Cal Poly</a:t>
            </a:r>
            <a:endParaRPr sz="1000">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194" name="Google Shape;194;p29"/>
          <p:cNvSpPr txBox="1"/>
          <p:nvPr/>
        </p:nvSpPr>
        <p:spPr>
          <a:xfrm>
            <a:off x="57950" y="3826600"/>
            <a:ext cx="3125400" cy="12360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Animal &amp; Wildlife Conservation</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Photography &amp; Journalism</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Infrastructure Development</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Environmental Sustainability</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Spanish &amp; French Immersion</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195" name="Google Shape;195;p29"/>
          <p:cNvSpPr txBox="1"/>
          <p:nvPr/>
        </p:nvSpPr>
        <p:spPr>
          <a:xfrm>
            <a:off x="866700" y="653350"/>
            <a:ext cx="3236400" cy="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Academic Service Adventures™</a:t>
            </a:r>
            <a:endParaRPr b="1">
              <a:latin typeface="Montserrat"/>
              <a:ea typeface="Montserrat"/>
              <a:cs typeface="Montserrat"/>
              <a:sym typeface="Montserrat"/>
            </a:endParaRPr>
          </a:p>
        </p:txBody>
      </p:sp>
      <p:sp>
        <p:nvSpPr>
          <p:cNvPr id="196" name="Google Shape;196;p29"/>
          <p:cNvSpPr txBox="1"/>
          <p:nvPr/>
        </p:nvSpPr>
        <p:spPr>
          <a:xfrm>
            <a:off x="2675375" y="3725500"/>
            <a:ext cx="1885200" cy="12882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Medicine &amp; Public Health</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Community Development</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Social Entrepreneurship</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Children &amp; Education</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Sports Leadership</a:t>
            </a:r>
            <a:endParaRPr sz="1000">
              <a:solidFill>
                <a:srgbClr val="545454"/>
              </a:solidFill>
              <a:latin typeface="Montserrat"/>
              <a:ea typeface="Montserrat"/>
              <a:cs typeface="Montserrat"/>
              <a:sym typeface="Montserrat"/>
            </a:endParaRPr>
          </a:p>
          <a:p>
            <a:pPr indent="0" lvl="0" marL="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197" name="Google Shape;197;p29"/>
          <p:cNvSpPr txBox="1"/>
          <p:nvPr/>
        </p:nvSpPr>
        <p:spPr>
          <a:xfrm>
            <a:off x="57950" y="2299425"/>
            <a:ext cx="1277700" cy="1128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Costa Rica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Thailand</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South Africa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Dominican Rep.</a:t>
            </a:r>
            <a:endParaRPr sz="1000">
              <a:solidFill>
                <a:srgbClr val="545454"/>
              </a:solidFill>
              <a:latin typeface="Montserrat"/>
              <a:ea typeface="Montserrat"/>
              <a:cs typeface="Montserrat"/>
              <a:sym typeface="Montserrat"/>
            </a:endParaRPr>
          </a:p>
          <a:p>
            <a:pPr indent="0" lvl="0" marL="91440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198" name="Google Shape;198;p29"/>
          <p:cNvSpPr txBox="1"/>
          <p:nvPr/>
        </p:nvSpPr>
        <p:spPr>
          <a:xfrm>
            <a:off x="1559325" y="2299425"/>
            <a:ext cx="1455000" cy="1128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Fiji</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Peru</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Guadeloupe</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Ghana</a:t>
            </a:r>
            <a:endParaRPr sz="1000">
              <a:solidFill>
                <a:srgbClr val="545454"/>
              </a:solidFill>
              <a:latin typeface="Montserrat"/>
              <a:ea typeface="Montserrat"/>
              <a:cs typeface="Montserrat"/>
              <a:sym typeface="Montserrat"/>
            </a:endParaRPr>
          </a:p>
          <a:p>
            <a:pPr indent="0" lvl="0" marL="91440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pic>
        <p:nvPicPr>
          <p:cNvPr id="199" name="Google Shape;199;p29"/>
          <p:cNvPicPr preferRelativeResize="0"/>
          <p:nvPr/>
        </p:nvPicPr>
        <p:blipFill>
          <a:blip r:embed="rId4">
            <a:alphaModFix/>
          </a:blip>
          <a:stretch>
            <a:fillRect/>
          </a:stretch>
        </p:blipFill>
        <p:spPr>
          <a:xfrm>
            <a:off x="4787875" y="98675"/>
            <a:ext cx="1611938" cy="566325"/>
          </a:xfrm>
          <a:prstGeom prst="rect">
            <a:avLst/>
          </a:prstGeom>
          <a:noFill/>
          <a:ln>
            <a:noFill/>
          </a:ln>
        </p:spPr>
      </p:pic>
      <p:sp>
        <p:nvSpPr>
          <p:cNvPr id="200" name="Google Shape;200;p29"/>
          <p:cNvSpPr txBox="1"/>
          <p:nvPr/>
        </p:nvSpPr>
        <p:spPr>
          <a:xfrm>
            <a:off x="2849600" y="2299425"/>
            <a:ext cx="1455000" cy="1128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Spain &amp; Greece</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Galapagos</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Tanzania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Bali &amp; Sumatra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USA</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01" name="Google Shape;201;p29"/>
          <p:cNvSpPr txBox="1"/>
          <p:nvPr/>
        </p:nvSpPr>
        <p:spPr>
          <a:xfrm>
            <a:off x="6938600" y="3908974"/>
            <a:ext cx="1924200" cy="9336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Yale University</a:t>
            </a:r>
            <a:endParaRPr i="1" sz="1000">
              <a:solidFill>
                <a:srgbClr val="FF0000"/>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UC San Diego</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Boston</a:t>
            </a:r>
            <a:endParaRPr b="1" sz="700">
              <a:solidFill>
                <a:srgbClr val="666666"/>
              </a:solidFill>
              <a:highlight>
                <a:srgbClr val="FFFF00"/>
              </a:highlight>
              <a:latin typeface="Calibri"/>
              <a:ea typeface="Calibri"/>
              <a:cs typeface="Calibri"/>
              <a:sym typeface="Calibri"/>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Oxford, UK </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and more to come!</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02" name="Google Shape;202;p29"/>
          <p:cNvSpPr txBox="1"/>
          <p:nvPr/>
        </p:nvSpPr>
        <p:spPr>
          <a:xfrm rot="-1446">
            <a:off x="5485592" y="4634852"/>
            <a:ext cx="713400" cy="2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rgbClr val="666666"/>
                </a:solidFill>
                <a:highlight>
                  <a:srgbClr val="FFFF00"/>
                </a:highlight>
                <a:latin typeface="Calibri"/>
                <a:ea typeface="Calibri"/>
                <a:cs typeface="Calibri"/>
                <a:sym typeface="Calibri"/>
              </a:rPr>
              <a:t>New for 2023!</a:t>
            </a:r>
            <a:endParaRPr b="1" sz="700">
              <a:solidFill>
                <a:srgbClr val="666666"/>
              </a:solidFill>
              <a:highlight>
                <a:srgbClr val="FFFF00"/>
              </a:highlight>
              <a:latin typeface="Calibri"/>
              <a:ea typeface="Calibri"/>
              <a:cs typeface="Calibri"/>
              <a:sym typeface="Calibri"/>
            </a:endParaRPr>
          </a:p>
        </p:txBody>
      </p:sp>
      <p:sp>
        <p:nvSpPr>
          <p:cNvPr id="203" name="Google Shape;203;p29"/>
          <p:cNvSpPr/>
          <p:nvPr/>
        </p:nvSpPr>
        <p:spPr>
          <a:xfrm>
            <a:off x="6367625" y="1101875"/>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College Prep Workshops</a:t>
            </a:r>
            <a:endParaRPr sz="1200">
              <a:latin typeface="Montserrat"/>
              <a:ea typeface="Montserrat"/>
              <a:cs typeface="Montserrat"/>
              <a:sym typeface="Montserrat"/>
            </a:endParaRPr>
          </a:p>
        </p:txBody>
      </p:sp>
      <p:sp>
        <p:nvSpPr>
          <p:cNvPr id="204" name="Google Shape;204;p29"/>
          <p:cNvSpPr/>
          <p:nvPr/>
        </p:nvSpPr>
        <p:spPr>
          <a:xfrm>
            <a:off x="379725" y="1597650"/>
            <a:ext cx="3924900" cy="1524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Leadership Development</a:t>
            </a:r>
            <a:endParaRPr sz="1200">
              <a:latin typeface="Montserrat"/>
              <a:ea typeface="Montserrat"/>
              <a:cs typeface="Montserrat"/>
              <a:sym typeface="Montserrat"/>
            </a:endParaRPr>
          </a:p>
        </p:txBody>
      </p:sp>
      <p:sp>
        <p:nvSpPr>
          <p:cNvPr id="205" name="Google Shape;205;p29"/>
          <p:cNvSpPr txBox="1"/>
          <p:nvPr/>
        </p:nvSpPr>
        <p:spPr>
          <a:xfrm>
            <a:off x="5186825" y="653350"/>
            <a:ext cx="32364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Academic &amp; Career Exploration</a:t>
            </a:r>
            <a:endParaRPr b="1">
              <a:latin typeface="Montserrat"/>
              <a:ea typeface="Montserrat"/>
              <a:cs typeface="Montserrat"/>
              <a:sym typeface="Montserrat"/>
            </a:endParaRPr>
          </a:p>
        </p:txBody>
      </p:sp>
      <p:sp>
        <p:nvSpPr>
          <p:cNvPr id="206" name="Google Shape;206;p29"/>
          <p:cNvSpPr txBox="1"/>
          <p:nvPr/>
        </p:nvSpPr>
        <p:spPr>
          <a:xfrm>
            <a:off x="7794300" y="4609200"/>
            <a:ext cx="713400" cy="292500"/>
          </a:xfrm>
          <a:prstGeom prst="rect">
            <a:avLst/>
          </a:prstGeom>
          <a:noFill/>
          <a:ln>
            <a:noFill/>
          </a:ln>
        </p:spPr>
        <p:txBody>
          <a:bodyPr anchorCtr="0" anchor="t" bIns="91425" lIns="91425" spcFirstLastPara="1" rIns="91425" wrap="square" tIns="91425">
            <a:spAutoFit/>
          </a:bodyPr>
          <a:lstStyle/>
          <a:p>
            <a:pPr indent="0" lvl="0" marL="0" rtl="0" algn="l">
              <a:lnSpc>
                <a:spcPct val="168000"/>
              </a:lnSpc>
              <a:spcBef>
                <a:spcPts val="0"/>
              </a:spcBef>
              <a:spcAft>
                <a:spcPts val="0"/>
              </a:spcAft>
              <a:buNone/>
            </a:pPr>
            <a:r>
              <a:rPr b="1" lang="en" sz="700">
                <a:solidFill>
                  <a:srgbClr val="666666"/>
                </a:solidFill>
                <a:highlight>
                  <a:srgbClr val="FFFF00"/>
                </a:highlight>
                <a:latin typeface="Calibri"/>
                <a:ea typeface="Calibri"/>
                <a:cs typeface="Calibri"/>
                <a:sym typeface="Calibri"/>
              </a:rPr>
              <a:t>New for 2023!</a:t>
            </a:r>
            <a:endParaRPr sz="1000">
              <a:solidFill>
                <a:srgbClr val="545454"/>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10" name="Shape 210"/>
        <p:cNvGrpSpPr/>
        <p:nvPr/>
      </p:nvGrpSpPr>
      <p:grpSpPr>
        <a:xfrm>
          <a:off x="0" y="0"/>
          <a:ext cx="0" cy="0"/>
          <a:chOff x="0" y="0"/>
          <a:chExt cx="0" cy="0"/>
        </a:xfrm>
      </p:grpSpPr>
      <p:sp>
        <p:nvSpPr>
          <p:cNvPr id="211" name="Google Shape;211;p30"/>
          <p:cNvSpPr txBox="1"/>
          <p:nvPr/>
        </p:nvSpPr>
        <p:spPr>
          <a:xfrm>
            <a:off x="1308583" y="-160763"/>
            <a:ext cx="6526800" cy="285900"/>
          </a:xfrm>
          <a:prstGeom prst="rect">
            <a:avLst/>
          </a:prstGeom>
          <a:noFill/>
          <a:ln>
            <a:noFill/>
          </a:ln>
        </p:spPr>
        <p:txBody>
          <a:bodyPr anchorCtr="0" anchor="t" bIns="0" lIns="0" spcFirstLastPara="1" rIns="0" wrap="square" tIns="0">
            <a:noAutofit/>
          </a:bodyPr>
          <a:lstStyle/>
          <a:p>
            <a:pPr indent="0" lvl="0" marL="0" marR="0" rtl="0" algn="ctr">
              <a:lnSpc>
                <a:spcPct val="24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212" name="Google Shape;212;p30"/>
          <p:cNvSpPr/>
          <p:nvPr/>
        </p:nvSpPr>
        <p:spPr>
          <a:xfrm>
            <a:off x="236825" y="699950"/>
            <a:ext cx="4172400" cy="11871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DFSF</a:t>
            </a:r>
            <a:endParaRPr/>
          </a:p>
        </p:txBody>
      </p:sp>
      <p:sp>
        <p:nvSpPr>
          <p:cNvPr id="213" name="Google Shape;213;p30"/>
          <p:cNvSpPr/>
          <p:nvPr/>
        </p:nvSpPr>
        <p:spPr>
          <a:xfrm>
            <a:off x="4747250" y="699950"/>
            <a:ext cx="4172400" cy="10407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p:txBody>
      </p:sp>
      <p:sp>
        <p:nvSpPr>
          <p:cNvPr id="214" name="Google Shape;214;p30"/>
          <p:cNvSpPr txBox="1"/>
          <p:nvPr/>
        </p:nvSpPr>
        <p:spPr>
          <a:xfrm>
            <a:off x="89550" y="1908456"/>
            <a:ext cx="3881100" cy="3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TOP DESTINATIONS</a:t>
            </a:r>
            <a:endParaRPr b="1">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p:txBody>
      </p:sp>
      <p:sp>
        <p:nvSpPr>
          <p:cNvPr id="215" name="Google Shape;215;p30"/>
          <p:cNvSpPr txBox="1"/>
          <p:nvPr/>
        </p:nvSpPr>
        <p:spPr>
          <a:xfrm>
            <a:off x="4823450" y="1776640"/>
            <a:ext cx="41724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TOP DESTINATIONS</a:t>
            </a:r>
            <a:endParaRPr>
              <a:latin typeface="Montserrat"/>
              <a:ea typeface="Montserrat"/>
              <a:cs typeface="Montserrat"/>
              <a:sym typeface="Montserrat"/>
            </a:endParaRPr>
          </a:p>
        </p:txBody>
      </p:sp>
      <p:sp>
        <p:nvSpPr>
          <p:cNvPr id="216" name="Google Shape;216;p30"/>
          <p:cNvSpPr/>
          <p:nvPr/>
        </p:nvSpPr>
        <p:spPr>
          <a:xfrm>
            <a:off x="4899650" y="1039250"/>
            <a:ext cx="12345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International Competition</a:t>
            </a:r>
            <a:endParaRPr sz="1200">
              <a:latin typeface="Montserrat"/>
              <a:ea typeface="Montserrat"/>
              <a:cs typeface="Montserrat"/>
              <a:sym typeface="Montserrat"/>
            </a:endParaRPr>
          </a:p>
        </p:txBody>
      </p:sp>
      <p:sp>
        <p:nvSpPr>
          <p:cNvPr id="217" name="Google Shape;217;p30"/>
          <p:cNvSpPr txBox="1"/>
          <p:nvPr/>
        </p:nvSpPr>
        <p:spPr>
          <a:xfrm>
            <a:off x="4823450" y="2136613"/>
            <a:ext cx="2205600" cy="10407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Spain</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Costa Rica</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Greece</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Italy</a:t>
            </a:r>
            <a:endParaRPr sz="1000">
              <a:solidFill>
                <a:srgbClr val="545454"/>
              </a:solidFill>
              <a:latin typeface="Montserrat"/>
              <a:ea typeface="Montserrat"/>
              <a:cs typeface="Montserrat"/>
              <a:sym typeface="Montserrat"/>
            </a:endParaRPr>
          </a:p>
        </p:txBody>
      </p:sp>
      <p:sp>
        <p:nvSpPr>
          <p:cNvPr id="218" name="Google Shape;218;p30"/>
          <p:cNvSpPr/>
          <p:nvPr/>
        </p:nvSpPr>
        <p:spPr>
          <a:xfrm>
            <a:off x="7530800" y="1039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Adventure</a:t>
            </a:r>
            <a:endParaRPr sz="1200">
              <a:latin typeface="Montserrat"/>
              <a:ea typeface="Montserrat"/>
              <a:cs typeface="Montserrat"/>
              <a:sym typeface="Montserrat"/>
            </a:endParaRPr>
          </a:p>
        </p:txBody>
      </p:sp>
      <p:sp>
        <p:nvSpPr>
          <p:cNvPr id="219" name="Google Shape;219;p30"/>
          <p:cNvSpPr/>
          <p:nvPr/>
        </p:nvSpPr>
        <p:spPr>
          <a:xfrm>
            <a:off x="379725"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Build Confidence</a:t>
            </a:r>
            <a:endParaRPr sz="1200">
              <a:latin typeface="Montserrat"/>
              <a:ea typeface="Montserrat"/>
              <a:cs typeface="Montserrat"/>
              <a:sym typeface="Montserrat"/>
            </a:endParaRPr>
          </a:p>
        </p:txBody>
      </p:sp>
      <p:sp>
        <p:nvSpPr>
          <p:cNvPr id="220" name="Google Shape;220;p30"/>
          <p:cNvSpPr/>
          <p:nvPr/>
        </p:nvSpPr>
        <p:spPr>
          <a:xfrm>
            <a:off x="1765600"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Foster Curiosity</a:t>
            </a:r>
            <a:endParaRPr sz="1200">
              <a:latin typeface="Montserrat"/>
              <a:ea typeface="Montserrat"/>
              <a:cs typeface="Montserrat"/>
              <a:sym typeface="Montserrat"/>
            </a:endParaRPr>
          </a:p>
        </p:txBody>
      </p:sp>
      <p:sp>
        <p:nvSpPr>
          <p:cNvPr id="221" name="Google Shape;221;p30"/>
          <p:cNvSpPr/>
          <p:nvPr/>
        </p:nvSpPr>
        <p:spPr>
          <a:xfrm>
            <a:off x="3124988"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Create Connection</a:t>
            </a:r>
            <a:endParaRPr sz="1200">
              <a:latin typeface="Montserrat"/>
              <a:ea typeface="Montserrat"/>
              <a:cs typeface="Montserrat"/>
              <a:sym typeface="Montserrat"/>
            </a:endParaRPr>
          </a:p>
        </p:txBody>
      </p:sp>
      <p:cxnSp>
        <p:nvCxnSpPr>
          <p:cNvPr id="222" name="Google Shape;222;p30"/>
          <p:cNvCxnSpPr/>
          <p:nvPr/>
        </p:nvCxnSpPr>
        <p:spPr>
          <a:xfrm flipH="1">
            <a:off x="4560575" y="0"/>
            <a:ext cx="6900" cy="5116500"/>
          </a:xfrm>
          <a:prstGeom prst="straightConnector1">
            <a:avLst/>
          </a:prstGeom>
          <a:noFill/>
          <a:ln cap="flat" cmpd="sng" w="9525">
            <a:solidFill>
              <a:schemeClr val="dk2"/>
            </a:solidFill>
            <a:prstDash val="solid"/>
            <a:round/>
            <a:headEnd len="med" w="med" type="none"/>
            <a:tailEnd len="med" w="med" type="none"/>
          </a:ln>
        </p:spPr>
      </p:cxnSp>
      <p:sp>
        <p:nvSpPr>
          <p:cNvPr id="223" name="Google Shape;223;p30"/>
          <p:cNvSpPr txBox="1"/>
          <p:nvPr/>
        </p:nvSpPr>
        <p:spPr>
          <a:xfrm>
            <a:off x="7029050" y="2065800"/>
            <a:ext cx="1987800" cy="10407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South Africa</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UK</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France</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Australia</a:t>
            </a:r>
            <a:endParaRPr sz="1000">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24" name="Google Shape;224;p30"/>
          <p:cNvSpPr txBox="1"/>
          <p:nvPr/>
        </p:nvSpPr>
        <p:spPr>
          <a:xfrm>
            <a:off x="4823450" y="3492550"/>
            <a:ext cx="4096200" cy="1368900"/>
          </a:xfrm>
          <a:prstGeom prst="rect">
            <a:avLst/>
          </a:prstGeom>
          <a:noFill/>
          <a:ln>
            <a:noFill/>
          </a:ln>
        </p:spPr>
        <p:txBody>
          <a:bodyPr anchorCtr="0" anchor="t" bIns="0" lIns="0" spcFirstLastPara="1" rIns="0" wrap="square" tIns="0">
            <a:noAutofit/>
          </a:bodyPr>
          <a:lstStyle/>
          <a:p>
            <a:pPr indent="-88900" lvl="1" marL="177800" marR="0" rtl="0" algn="l">
              <a:lnSpc>
                <a:spcPct val="100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Enhanced confidence and independence</a:t>
            </a:r>
            <a:endParaRPr sz="1000">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000">
              <a:solidFill>
                <a:srgbClr val="545454"/>
              </a:solidFill>
              <a:latin typeface="Montserrat"/>
              <a:ea typeface="Montserrat"/>
              <a:cs typeface="Montserrat"/>
              <a:sym typeface="Montserrat"/>
            </a:endParaRPr>
          </a:p>
          <a:p>
            <a:pPr indent="-88900" lvl="1" marL="177800" marR="0" rtl="0" algn="l">
              <a:lnSpc>
                <a:spcPct val="100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Greater understanding of the transformative and connective powers of sport</a:t>
            </a:r>
            <a:endParaRPr sz="1000">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000">
              <a:solidFill>
                <a:srgbClr val="545454"/>
              </a:solidFill>
              <a:latin typeface="Montserrat"/>
              <a:ea typeface="Montserrat"/>
              <a:cs typeface="Montserrat"/>
              <a:sym typeface="Montserrat"/>
            </a:endParaRPr>
          </a:p>
          <a:p>
            <a:pPr indent="-88900" lvl="1" marL="177800" marR="0" rtl="0" algn="l">
              <a:lnSpc>
                <a:spcPct val="100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Dynamic network of like-minded peers and mentors</a:t>
            </a:r>
            <a:endParaRPr sz="1000">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000">
              <a:solidFill>
                <a:srgbClr val="545454"/>
              </a:solidFill>
              <a:latin typeface="Montserrat"/>
              <a:ea typeface="Montserrat"/>
              <a:cs typeface="Montserrat"/>
              <a:sym typeface="Montserrat"/>
            </a:endParaRPr>
          </a:p>
          <a:p>
            <a:pPr indent="-88900" lvl="1" marL="177800" marR="0" rtl="0" algn="l">
              <a:lnSpc>
                <a:spcPct val="100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Strengthened awareness of other communities and cultures</a:t>
            </a:r>
            <a:endParaRPr sz="1000">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25" name="Google Shape;225;p30"/>
          <p:cNvSpPr txBox="1"/>
          <p:nvPr/>
        </p:nvSpPr>
        <p:spPr>
          <a:xfrm>
            <a:off x="316025" y="3547800"/>
            <a:ext cx="3539400" cy="1465800"/>
          </a:xfrm>
          <a:prstGeom prst="rect">
            <a:avLst/>
          </a:prstGeom>
          <a:noFill/>
          <a:ln>
            <a:noFill/>
          </a:ln>
        </p:spPr>
        <p:txBody>
          <a:bodyPr anchorCtr="0" anchor="t" bIns="0" lIns="0" spcFirstLastPara="1" rIns="0" wrap="square" tIns="0">
            <a:noAutofit/>
          </a:bodyPr>
          <a:lstStyle/>
          <a:p>
            <a:pPr indent="0" lvl="0" marL="91440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rPr b="1" lang="en" sz="1000">
                <a:solidFill>
                  <a:srgbClr val="545454"/>
                </a:solidFill>
                <a:latin typeface="Montserrat"/>
                <a:ea typeface="Montserrat"/>
                <a:cs typeface="Montserrat"/>
                <a:sym typeface="Montserrat"/>
              </a:rPr>
              <a:t>Visit the most iconic places on earth while learning first hand about history and contemporary issues that shape our world.</a:t>
            </a:r>
            <a:endParaRPr b="1" sz="1000">
              <a:solidFill>
                <a:srgbClr val="545454"/>
              </a:solidFill>
              <a:latin typeface="Montserrat"/>
              <a:ea typeface="Montserrat"/>
              <a:cs typeface="Montserrat"/>
              <a:sym typeface="Montserrat"/>
            </a:endParaRPr>
          </a:p>
        </p:txBody>
      </p:sp>
      <p:sp>
        <p:nvSpPr>
          <p:cNvPr id="226" name="Google Shape;226;p30"/>
          <p:cNvSpPr txBox="1"/>
          <p:nvPr/>
        </p:nvSpPr>
        <p:spPr>
          <a:xfrm>
            <a:off x="866700" y="653350"/>
            <a:ext cx="3236400" cy="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Educational Trips and Tours</a:t>
            </a:r>
            <a:endParaRPr b="1">
              <a:latin typeface="Montserrat"/>
              <a:ea typeface="Montserrat"/>
              <a:cs typeface="Montserrat"/>
              <a:sym typeface="Montserrat"/>
            </a:endParaRPr>
          </a:p>
        </p:txBody>
      </p:sp>
      <p:sp>
        <p:nvSpPr>
          <p:cNvPr id="227" name="Google Shape;227;p30"/>
          <p:cNvSpPr txBox="1"/>
          <p:nvPr/>
        </p:nvSpPr>
        <p:spPr>
          <a:xfrm>
            <a:off x="2675375" y="3725500"/>
            <a:ext cx="1885200" cy="1288200"/>
          </a:xfrm>
          <a:prstGeom prst="rect">
            <a:avLst/>
          </a:prstGeom>
          <a:noFill/>
          <a:ln>
            <a:noFill/>
          </a:ln>
        </p:spPr>
        <p:txBody>
          <a:bodyPr anchorCtr="0" anchor="t" bIns="0" lIns="0" spcFirstLastPara="1" rIns="0" wrap="square" tIns="0">
            <a:noAutofit/>
          </a:bodyPr>
          <a:lstStyle/>
          <a:p>
            <a:pPr indent="0" lvl="0" marL="91440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28" name="Google Shape;228;p30"/>
          <p:cNvSpPr txBox="1"/>
          <p:nvPr/>
        </p:nvSpPr>
        <p:spPr>
          <a:xfrm>
            <a:off x="57950" y="2299425"/>
            <a:ext cx="1277700" cy="1128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Spain</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France</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Italy</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UK</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Greece</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Austria</a:t>
            </a:r>
            <a:endParaRPr sz="1000">
              <a:solidFill>
                <a:srgbClr val="545454"/>
              </a:solidFill>
              <a:latin typeface="Montserrat"/>
              <a:ea typeface="Montserrat"/>
              <a:cs typeface="Montserrat"/>
              <a:sym typeface="Montserrat"/>
            </a:endParaRPr>
          </a:p>
          <a:p>
            <a:pPr indent="0" lvl="0" marL="91440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29" name="Google Shape;229;p30"/>
          <p:cNvSpPr txBox="1"/>
          <p:nvPr/>
        </p:nvSpPr>
        <p:spPr>
          <a:xfrm>
            <a:off x="1559325" y="2299425"/>
            <a:ext cx="1455000" cy="1128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Switzerland</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Peru</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Guadeloupe</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Germany </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Korea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USA</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30" name="Google Shape;230;p30"/>
          <p:cNvSpPr txBox="1"/>
          <p:nvPr/>
        </p:nvSpPr>
        <p:spPr>
          <a:xfrm>
            <a:off x="2849600" y="2299425"/>
            <a:ext cx="1455000" cy="1128300"/>
          </a:xfrm>
          <a:prstGeom prst="rect">
            <a:avLst/>
          </a:prstGeom>
          <a:noFill/>
          <a:ln>
            <a:noFill/>
          </a:ln>
        </p:spPr>
        <p:txBody>
          <a:bodyPr anchorCtr="0" anchor="t" bIns="0" lIns="0" spcFirstLastPara="1" rIns="0" wrap="square" tIns="0">
            <a:noAutofit/>
          </a:bodyPr>
          <a:lstStyle/>
          <a:p>
            <a:pPr indent="-88900" lvl="1" marL="177800" rtl="0" algn="l">
              <a:lnSpc>
                <a:spcPct val="168000"/>
              </a:lnSpc>
              <a:spcBef>
                <a:spcPts val="0"/>
              </a:spcBef>
              <a:spcAft>
                <a:spcPts val="0"/>
              </a:spcAft>
              <a:buClr>
                <a:srgbClr val="545454"/>
              </a:buClr>
              <a:buSzPts val="1000"/>
              <a:buChar char="•"/>
            </a:pPr>
            <a:r>
              <a:rPr lang="en" sz="1000">
                <a:solidFill>
                  <a:srgbClr val="545454"/>
                </a:solidFill>
                <a:latin typeface="Montserrat"/>
                <a:ea typeface="Montserrat"/>
                <a:cs typeface="Montserrat"/>
                <a:sym typeface="Montserrat"/>
              </a:rPr>
              <a:t>Costa Rica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Thailand</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Bali</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Singapore</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Malaysia</a:t>
            </a:r>
            <a:endParaRPr sz="1000">
              <a:solidFill>
                <a:srgbClr val="545454"/>
              </a:solidFill>
              <a:latin typeface="Montserrat"/>
              <a:ea typeface="Montserrat"/>
              <a:cs typeface="Montserrat"/>
              <a:sym typeface="Montserrat"/>
            </a:endParaRPr>
          </a:p>
          <a:p>
            <a:pPr indent="-88900" lvl="1" marL="17780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Japan</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None/>
            </a:pPr>
            <a:r>
              <a:t/>
            </a:r>
            <a:endParaRPr sz="1000">
              <a:solidFill>
                <a:srgbClr val="545454"/>
              </a:solidFill>
              <a:latin typeface="Montserrat"/>
              <a:ea typeface="Montserrat"/>
              <a:cs typeface="Montserrat"/>
              <a:sym typeface="Montserrat"/>
            </a:endParaRPr>
          </a:p>
        </p:txBody>
      </p:sp>
      <p:sp>
        <p:nvSpPr>
          <p:cNvPr id="231" name="Google Shape;231;p30"/>
          <p:cNvSpPr/>
          <p:nvPr/>
        </p:nvSpPr>
        <p:spPr>
          <a:xfrm>
            <a:off x="6186850" y="1025675"/>
            <a:ext cx="13062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Service- Learning</a:t>
            </a:r>
            <a:endParaRPr sz="1200">
              <a:latin typeface="Montserrat"/>
              <a:ea typeface="Montserrat"/>
              <a:cs typeface="Montserrat"/>
              <a:sym typeface="Montserrat"/>
            </a:endParaRPr>
          </a:p>
        </p:txBody>
      </p:sp>
      <p:sp>
        <p:nvSpPr>
          <p:cNvPr id="232" name="Google Shape;232;p30"/>
          <p:cNvSpPr/>
          <p:nvPr/>
        </p:nvSpPr>
        <p:spPr>
          <a:xfrm>
            <a:off x="379725" y="1597650"/>
            <a:ext cx="3924900" cy="1524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Global Citizenship</a:t>
            </a:r>
            <a:r>
              <a:rPr lang="en" sz="1200">
                <a:latin typeface="Montserrat"/>
                <a:ea typeface="Montserrat"/>
                <a:cs typeface="Montserrat"/>
                <a:sym typeface="Montserrat"/>
              </a:rPr>
              <a:t> Development</a:t>
            </a:r>
            <a:endParaRPr sz="1200">
              <a:latin typeface="Montserrat"/>
              <a:ea typeface="Montserrat"/>
              <a:cs typeface="Montserrat"/>
              <a:sym typeface="Montserrat"/>
            </a:endParaRPr>
          </a:p>
        </p:txBody>
      </p:sp>
      <p:sp>
        <p:nvSpPr>
          <p:cNvPr id="233" name="Google Shape;233;p30"/>
          <p:cNvSpPr txBox="1"/>
          <p:nvPr/>
        </p:nvSpPr>
        <p:spPr>
          <a:xfrm>
            <a:off x="5186825" y="653350"/>
            <a:ext cx="3457200" cy="3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Cross-Cultural Sports Experiences</a:t>
            </a:r>
            <a:endParaRPr b="1">
              <a:latin typeface="Montserrat"/>
              <a:ea typeface="Montserrat"/>
              <a:cs typeface="Montserrat"/>
              <a:sym typeface="Montserrat"/>
            </a:endParaRPr>
          </a:p>
        </p:txBody>
      </p:sp>
      <p:pic>
        <p:nvPicPr>
          <p:cNvPr id="234" name="Google Shape;234;p30"/>
          <p:cNvPicPr preferRelativeResize="0"/>
          <p:nvPr/>
        </p:nvPicPr>
        <p:blipFill>
          <a:blip r:embed="rId3">
            <a:alphaModFix/>
          </a:blip>
          <a:stretch>
            <a:fillRect/>
          </a:stretch>
        </p:blipFill>
        <p:spPr>
          <a:xfrm>
            <a:off x="87900" y="-106225"/>
            <a:ext cx="1455002" cy="975413"/>
          </a:xfrm>
          <a:prstGeom prst="rect">
            <a:avLst/>
          </a:prstGeom>
          <a:noFill/>
          <a:ln>
            <a:noFill/>
          </a:ln>
        </p:spPr>
      </p:pic>
      <p:sp>
        <p:nvSpPr>
          <p:cNvPr id="235" name="Google Shape;235;p30"/>
          <p:cNvSpPr txBox="1"/>
          <p:nvPr/>
        </p:nvSpPr>
        <p:spPr>
          <a:xfrm>
            <a:off x="4823450" y="3106490"/>
            <a:ext cx="41724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PROGRAM OUTCOMES</a:t>
            </a:r>
            <a:endParaRPr>
              <a:latin typeface="Montserrat"/>
              <a:ea typeface="Montserrat"/>
              <a:cs typeface="Montserrat"/>
              <a:sym typeface="Montserrat"/>
            </a:endParaRPr>
          </a:p>
        </p:txBody>
      </p:sp>
      <p:pic>
        <p:nvPicPr>
          <p:cNvPr id="236" name="Google Shape;236;p30"/>
          <p:cNvPicPr preferRelativeResize="0"/>
          <p:nvPr/>
        </p:nvPicPr>
        <p:blipFill rotWithShape="1">
          <a:blip r:embed="rId4">
            <a:alphaModFix/>
          </a:blip>
          <a:srcRect b="10500" l="0" r="0" t="-10500"/>
          <a:stretch/>
        </p:blipFill>
        <p:spPr>
          <a:xfrm>
            <a:off x="7913449" y="10971"/>
            <a:ext cx="1179599" cy="5897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40" name="Shape 240"/>
        <p:cNvGrpSpPr/>
        <p:nvPr/>
      </p:nvGrpSpPr>
      <p:grpSpPr>
        <a:xfrm>
          <a:off x="0" y="0"/>
          <a:ext cx="0" cy="0"/>
          <a:chOff x="0" y="0"/>
          <a:chExt cx="0" cy="0"/>
        </a:xfrm>
      </p:grpSpPr>
      <p:sp>
        <p:nvSpPr>
          <p:cNvPr id="241" name="Google Shape;241;p31"/>
          <p:cNvSpPr txBox="1"/>
          <p:nvPr/>
        </p:nvSpPr>
        <p:spPr>
          <a:xfrm>
            <a:off x="14854" y="6193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lang="en" sz="3000">
                <a:latin typeface="Montserrat"/>
                <a:ea typeface="Montserrat"/>
                <a:cs typeface="Montserrat"/>
                <a:sym typeface="Montserrat"/>
              </a:rPr>
              <a:t>WHAT MAKES SSB UNIQUE?</a:t>
            </a:r>
            <a:endParaRPr sz="3000"/>
          </a:p>
        </p:txBody>
      </p:sp>
      <p:sp>
        <p:nvSpPr>
          <p:cNvPr id="242" name="Google Shape;242;p31"/>
          <p:cNvSpPr txBox="1"/>
          <p:nvPr/>
        </p:nvSpPr>
        <p:spPr>
          <a:xfrm>
            <a:off x="89200" y="1115700"/>
            <a:ext cx="4514100" cy="6144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None/>
            </a:pPr>
            <a:r>
              <a:rPr b="1" lang="en" sz="1600">
                <a:solidFill>
                  <a:srgbClr val="545454"/>
                </a:solidFill>
                <a:latin typeface="Montserrat"/>
                <a:ea typeface="Montserrat"/>
                <a:cs typeface="Montserrat"/>
                <a:sym typeface="Montserrat"/>
              </a:rPr>
              <a:t>TOP INSTRUCTORS</a:t>
            </a:r>
            <a:r>
              <a:rPr lang="en" sz="1600">
                <a:solidFill>
                  <a:srgbClr val="545454"/>
                </a:solidFill>
                <a:latin typeface="Montserrat"/>
                <a:ea typeface="Montserrat"/>
                <a:cs typeface="Montserrat"/>
                <a:sym typeface="Montserrat"/>
              </a:rPr>
              <a:t> </a:t>
            </a:r>
            <a:endParaRPr sz="1600">
              <a:solidFill>
                <a:srgbClr val="545454"/>
              </a:solidFill>
              <a:latin typeface="Montserrat"/>
              <a:ea typeface="Montserrat"/>
              <a:cs typeface="Montserrat"/>
              <a:sym typeface="Montserrat"/>
            </a:endParaRPr>
          </a:p>
          <a:p>
            <a:pPr indent="0" lvl="0" marL="0" marR="0" rtl="0" algn="ctr">
              <a:lnSpc>
                <a:spcPct val="158018"/>
              </a:lnSpc>
              <a:spcBef>
                <a:spcPts val="0"/>
              </a:spcBef>
              <a:spcAft>
                <a:spcPts val="0"/>
              </a:spcAft>
              <a:buNone/>
            </a:pPr>
            <a:r>
              <a:rPr lang="en" sz="1200">
                <a:solidFill>
                  <a:srgbClr val="5FA233"/>
                </a:solidFill>
                <a:latin typeface="Montserrat"/>
                <a:ea typeface="Montserrat"/>
                <a:cs typeface="Montserrat"/>
                <a:sym typeface="Montserrat"/>
              </a:rPr>
              <a:t>WITH REAL-WORLD EXPERIENCE</a:t>
            </a:r>
            <a:endParaRPr sz="1200">
              <a:solidFill>
                <a:srgbClr val="5FA233"/>
              </a:solidFill>
              <a:latin typeface="Montserrat"/>
              <a:ea typeface="Montserrat"/>
              <a:cs typeface="Montserrat"/>
              <a:sym typeface="Montserrat"/>
            </a:endParaRPr>
          </a:p>
          <a:p>
            <a:pPr indent="0" lvl="0" marL="0" marR="0" rtl="0" algn="ctr">
              <a:lnSpc>
                <a:spcPct val="158018"/>
              </a:lnSpc>
              <a:spcBef>
                <a:spcPts val="0"/>
              </a:spcBef>
              <a:spcAft>
                <a:spcPts val="0"/>
              </a:spcAft>
              <a:buNone/>
            </a:pPr>
            <a:r>
              <a:t/>
            </a:r>
            <a:endParaRPr sz="1600">
              <a:solidFill>
                <a:srgbClr val="545454"/>
              </a:solidFill>
              <a:latin typeface="Montserrat"/>
              <a:ea typeface="Montserrat"/>
              <a:cs typeface="Montserrat"/>
              <a:sym typeface="Montserrat"/>
            </a:endParaRPr>
          </a:p>
        </p:txBody>
      </p:sp>
      <p:sp>
        <p:nvSpPr>
          <p:cNvPr id="243" name="Google Shape;243;p31"/>
          <p:cNvSpPr txBox="1"/>
          <p:nvPr/>
        </p:nvSpPr>
        <p:spPr>
          <a:xfrm>
            <a:off x="133400" y="1764400"/>
            <a:ext cx="4699200" cy="31449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None/>
            </a:pPr>
            <a:r>
              <a:rPr b="1" lang="en" sz="1000">
                <a:solidFill>
                  <a:srgbClr val="545454"/>
                </a:solidFill>
                <a:latin typeface="Montserrat"/>
                <a:ea typeface="Montserrat"/>
                <a:cs typeface="Montserrat"/>
                <a:sym typeface="Montserrat"/>
              </a:rPr>
              <a:t>Unlike other summer programs, our instructors are industry experts and university professors, including:</a:t>
            </a:r>
            <a:endParaRPr b="1"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Arial"/>
              <a:buChar char="●"/>
            </a:pPr>
            <a:r>
              <a:rPr b="1" lang="en" sz="1000">
                <a:solidFill>
                  <a:srgbClr val="273755"/>
                </a:solidFill>
                <a:latin typeface="Montserrat"/>
                <a:ea typeface="Montserrat"/>
                <a:cs typeface="Montserrat"/>
                <a:sym typeface="Montserrat"/>
              </a:rPr>
              <a:t>Engineering</a:t>
            </a:r>
            <a:r>
              <a:rPr b="1" i="0" lang="en" sz="1000" u="none" cap="none" strike="noStrike">
                <a:solidFill>
                  <a:srgbClr val="273755"/>
                </a:solidFill>
                <a:latin typeface="Montserrat"/>
                <a:ea typeface="Montserrat"/>
                <a:cs typeface="Montserrat"/>
                <a:sym typeface="Montserrat"/>
              </a:rPr>
              <a:t> </a:t>
            </a:r>
            <a:r>
              <a:rPr b="0" i="0" lang="en" sz="1000" u="none" cap="none" strike="noStrike">
                <a:solidFill>
                  <a:srgbClr val="273755"/>
                </a:solidFill>
                <a:latin typeface="Montserrat"/>
                <a:ea typeface="Montserrat"/>
                <a:cs typeface="Montserrat"/>
                <a:sym typeface="Montserrat"/>
              </a:rPr>
              <a:t>- </a:t>
            </a:r>
            <a:r>
              <a:rPr lang="en" sz="1000">
                <a:solidFill>
                  <a:srgbClr val="273755"/>
                </a:solidFill>
                <a:latin typeface="Montserrat"/>
                <a:ea typeface="Montserrat"/>
                <a:cs typeface="Montserrat"/>
                <a:sym typeface="Montserrat"/>
              </a:rPr>
              <a:t>P</a:t>
            </a:r>
            <a:r>
              <a:rPr b="0" i="0" lang="en" sz="1000" u="none" cap="none" strike="noStrike">
                <a:solidFill>
                  <a:srgbClr val="273755"/>
                </a:solidFill>
                <a:latin typeface="Montserrat"/>
                <a:ea typeface="Montserrat"/>
                <a:cs typeface="Montserrat"/>
                <a:sym typeface="Montserrat"/>
              </a:rPr>
              <a:t>rofessor of Engineering at UC Berkeley and </a:t>
            </a:r>
            <a:r>
              <a:rPr lang="en" sz="1000">
                <a:solidFill>
                  <a:srgbClr val="273755"/>
                </a:solidFill>
                <a:latin typeface="Montserrat"/>
                <a:ea typeface="Montserrat"/>
                <a:cs typeface="Montserrat"/>
                <a:sym typeface="Montserrat"/>
              </a:rPr>
              <a:t>MIT (with course held at MIT Engineering lab).</a:t>
            </a:r>
            <a:endParaRPr sz="1000">
              <a:solidFill>
                <a:srgbClr val="273755"/>
              </a:solidFill>
              <a:latin typeface="Montserrat"/>
              <a:ea typeface="Montserrat"/>
              <a:cs typeface="Montserrat"/>
              <a:sym typeface="Montserrat"/>
            </a:endParaRPr>
          </a:p>
          <a:p>
            <a:pPr indent="-88900" lvl="1" marL="177800" rtl="0" algn="l">
              <a:lnSpc>
                <a:spcPct val="168000"/>
              </a:lnSpc>
              <a:spcBef>
                <a:spcPts val="0"/>
              </a:spcBef>
              <a:spcAft>
                <a:spcPts val="0"/>
              </a:spcAft>
              <a:buClr>
                <a:srgbClr val="273755"/>
              </a:buClr>
              <a:buSzPts val="1000"/>
              <a:buFont typeface="Montserrat"/>
              <a:buChar char="●"/>
            </a:pPr>
            <a:r>
              <a:rPr b="1" lang="en" sz="1000">
                <a:solidFill>
                  <a:srgbClr val="273755"/>
                </a:solidFill>
                <a:latin typeface="Montserrat"/>
                <a:ea typeface="Montserrat"/>
                <a:cs typeface="Montserrat"/>
                <a:sym typeface="Montserrat"/>
              </a:rPr>
              <a:t>Emergency Medicine </a:t>
            </a:r>
            <a:r>
              <a:rPr lang="en" sz="1000">
                <a:solidFill>
                  <a:srgbClr val="273755"/>
                </a:solidFill>
                <a:latin typeface="Montserrat"/>
                <a:ea typeface="Montserrat"/>
                <a:cs typeface="Montserrat"/>
                <a:sym typeface="Montserrat"/>
              </a:rPr>
              <a:t>- Medical doctors part of the UC San Francisco faculty and experts in emergency medicine.</a:t>
            </a:r>
            <a:endParaRPr sz="1000">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Arial"/>
              <a:buChar char="●"/>
            </a:pPr>
            <a:r>
              <a:rPr b="1" lang="en" sz="1000">
                <a:solidFill>
                  <a:srgbClr val="273755"/>
                </a:solidFill>
                <a:latin typeface="Montserrat"/>
                <a:ea typeface="Montserrat"/>
                <a:cs typeface="Montserrat"/>
                <a:sym typeface="Montserrat"/>
              </a:rPr>
              <a:t>Trial Law</a:t>
            </a:r>
            <a:r>
              <a:rPr lang="en" sz="1000">
                <a:solidFill>
                  <a:srgbClr val="273755"/>
                </a:solidFill>
                <a:latin typeface="Montserrat"/>
                <a:ea typeface="Montserrat"/>
                <a:cs typeface="Montserrat"/>
                <a:sym typeface="Montserrat"/>
              </a:rPr>
              <a:t> - Harvard-educated criminal defense lawyer who has tried cases before the Supreme Court, currently lecturer at Tufts University.</a:t>
            </a:r>
            <a:endParaRPr sz="1000">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Arial"/>
              <a:buChar char="●"/>
            </a:pPr>
            <a:r>
              <a:rPr b="1" lang="en" sz="1000">
                <a:solidFill>
                  <a:srgbClr val="273755"/>
                </a:solidFill>
                <a:latin typeface="Montserrat"/>
                <a:ea typeface="Montserrat"/>
                <a:cs typeface="Montserrat"/>
                <a:sym typeface="Montserrat"/>
              </a:rPr>
              <a:t>Criminal &amp; Forensic Science</a:t>
            </a:r>
            <a:r>
              <a:rPr b="1" lang="en" sz="1000">
                <a:solidFill>
                  <a:srgbClr val="273755"/>
                </a:solidFill>
                <a:latin typeface="Montserrat"/>
                <a:ea typeface="Montserrat"/>
                <a:cs typeface="Montserrat"/>
                <a:sym typeface="Montserrat"/>
              </a:rPr>
              <a:t> -</a:t>
            </a:r>
            <a:r>
              <a:rPr lang="en" sz="1000">
                <a:solidFill>
                  <a:srgbClr val="273755"/>
                </a:solidFill>
                <a:latin typeface="Montserrat"/>
                <a:ea typeface="Montserrat"/>
                <a:cs typeface="Montserrat"/>
                <a:sym typeface="Montserrat"/>
              </a:rPr>
              <a:t> World </a:t>
            </a:r>
            <a:r>
              <a:rPr lang="en" sz="1000">
                <a:solidFill>
                  <a:srgbClr val="273755"/>
                </a:solidFill>
                <a:latin typeface="Montserrat"/>
                <a:ea typeface="Montserrat"/>
                <a:cs typeface="Montserrat"/>
                <a:sym typeface="Montserrat"/>
              </a:rPr>
              <a:t>renowned</a:t>
            </a:r>
            <a:r>
              <a:rPr lang="en" sz="1000">
                <a:solidFill>
                  <a:srgbClr val="273755"/>
                </a:solidFill>
                <a:latin typeface="Montserrat"/>
                <a:ea typeface="Montserrat"/>
                <a:cs typeface="Montserrat"/>
                <a:sym typeface="Montserrat"/>
              </a:rPr>
              <a:t> expert who has assisted in more than 8000 cases around the world.</a:t>
            </a:r>
            <a:endParaRPr sz="1000">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Montserrat"/>
              <a:buChar char="●"/>
            </a:pPr>
            <a:r>
              <a:rPr b="1" lang="en" sz="1000">
                <a:solidFill>
                  <a:srgbClr val="273755"/>
                </a:solidFill>
                <a:latin typeface="Montserrat"/>
                <a:ea typeface="Montserrat"/>
                <a:cs typeface="Montserrat"/>
                <a:sym typeface="Montserrat"/>
              </a:rPr>
              <a:t>Psychology and Neuroscience</a:t>
            </a:r>
            <a:r>
              <a:rPr lang="en" sz="1000">
                <a:solidFill>
                  <a:srgbClr val="273755"/>
                </a:solidFill>
                <a:latin typeface="Montserrat"/>
                <a:ea typeface="Montserrat"/>
                <a:cs typeface="Montserrat"/>
                <a:sym typeface="Montserrat"/>
              </a:rPr>
              <a:t> - Harvard PhD, and </a:t>
            </a:r>
            <a:r>
              <a:rPr lang="en" sz="1000">
                <a:solidFill>
                  <a:srgbClr val="273755"/>
                </a:solidFill>
                <a:latin typeface="Montserrat"/>
                <a:ea typeface="Montserrat"/>
                <a:cs typeface="Montserrat"/>
                <a:sym typeface="Montserrat"/>
              </a:rPr>
              <a:t>recipient</a:t>
            </a:r>
            <a:r>
              <a:rPr lang="en" sz="1000">
                <a:solidFill>
                  <a:srgbClr val="273755"/>
                </a:solidFill>
                <a:latin typeface="Montserrat"/>
                <a:ea typeface="Montserrat"/>
                <a:cs typeface="Montserrat"/>
                <a:sym typeface="Montserrat"/>
              </a:rPr>
              <a:t> of </a:t>
            </a:r>
            <a:r>
              <a:rPr lang="en" sz="1000">
                <a:solidFill>
                  <a:srgbClr val="273755"/>
                </a:solidFill>
                <a:latin typeface="Montserrat"/>
                <a:ea typeface="Montserrat"/>
                <a:cs typeface="Montserrat"/>
                <a:sym typeface="Montserrat"/>
              </a:rPr>
              <a:t>National Defense Science &amp; Engineering Fellowship, and George W. Goethals Teaching Prize.</a:t>
            </a:r>
            <a:endParaRPr sz="800">
              <a:solidFill>
                <a:srgbClr val="273755"/>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sz="1000">
              <a:solidFill>
                <a:srgbClr val="273755"/>
              </a:solidFill>
              <a:latin typeface="Montserrat"/>
              <a:ea typeface="Montserrat"/>
              <a:cs typeface="Montserrat"/>
              <a:sym typeface="Montserrat"/>
            </a:endParaRPr>
          </a:p>
        </p:txBody>
      </p:sp>
      <p:pic>
        <p:nvPicPr>
          <p:cNvPr id="244" name="Google Shape;244;p31"/>
          <p:cNvPicPr preferRelativeResize="0"/>
          <p:nvPr/>
        </p:nvPicPr>
        <p:blipFill>
          <a:blip r:embed="rId3">
            <a:alphaModFix/>
          </a:blip>
          <a:stretch>
            <a:fillRect/>
          </a:stretch>
        </p:blipFill>
        <p:spPr>
          <a:xfrm>
            <a:off x="7763575" y="3033912"/>
            <a:ext cx="902375" cy="899698"/>
          </a:xfrm>
          <a:prstGeom prst="rect">
            <a:avLst/>
          </a:prstGeom>
          <a:noFill/>
          <a:ln>
            <a:noFill/>
          </a:ln>
        </p:spPr>
      </p:pic>
      <p:pic>
        <p:nvPicPr>
          <p:cNvPr id="245" name="Google Shape;245;p31"/>
          <p:cNvPicPr preferRelativeResize="0"/>
          <p:nvPr/>
        </p:nvPicPr>
        <p:blipFill>
          <a:blip r:embed="rId4">
            <a:alphaModFix/>
          </a:blip>
          <a:stretch>
            <a:fillRect/>
          </a:stretch>
        </p:blipFill>
        <p:spPr>
          <a:xfrm>
            <a:off x="7811925" y="1981203"/>
            <a:ext cx="805684" cy="805650"/>
          </a:xfrm>
          <a:prstGeom prst="rect">
            <a:avLst/>
          </a:prstGeom>
          <a:noFill/>
          <a:ln>
            <a:noFill/>
          </a:ln>
        </p:spPr>
      </p:pic>
      <p:pic>
        <p:nvPicPr>
          <p:cNvPr id="246" name="Google Shape;246;p31"/>
          <p:cNvPicPr preferRelativeResize="0"/>
          <p:nvPr/>
        </p:nvPicPr>
        <p:blipFill>
          <a:blip r:embed="rId5">
            <a:alphaModFix/>
          </a:blip>
          <a:stretch>
            <a:fillRect/>
          </a:stretch>
        </p:blipFill>
        <p:spPr>
          <a:xfrm>
            <a:off x="5243400" y="2114650"/>
            <a:ext cx="1960676" cy="672200"/>
          </a:xfrm>
          <a:prstGeom prst="rect">
            <a:avLst/>
          </a:prstGeom>
          <a:noFill/>
          <a:ln>
            <a:noFill/>
          </a:ln>
        </p:spPr>
      </p:pic>
      <p:pic>
        <p:nvPicPr>
          <p:cNvPr id="247" name="Google Shape;247;p31"/>
          <p:cNvPicPr preferRelativeResize="0"/>
          <p:nvPr/>
        </p:nvPicPr>
        <p:blipFill>
          <a:blip r:embed="rId6">
            <a:alphaModFix/>
          </a:blip>
          <a:stretch>
            <a:fillRect/>
          </a:stretch>
        </p:blipFill>
        <p:spPr>
          <a:xfrm>
            <a:off x="3964511" y="46050"/>
            <a:ext cx="1414912" cy="497100"/>
          </a:xfrm>
          <a:prstGeom prst="rect">
            <a:avLst/>
          </a:prstGeom>
          <a:noFill/>
          <a:ln>
            <a:noFill/>
          </a:ln>
        </p:spPr>
      </p:pic>
      <p:sp>
        <p:nvSpPr>
          <p:cNvPr id="248" name="Google Shape;248;p31"/>
          <p:cNvSpPr txBox="1"/>
          <p:nvPr/>
        </p:nvSpPr>
        <p:spPr>
          <a:xfrm>
            <a:off x="5275225" y="1139825"/>
            <a:ext cx="3544200" cy="3228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None/>
            </a:pPr>
            <a:r>
              <a:rPr b="1" lang="en" sz="1600">
                <a:solidFill>
                  <a:srgbClr val="545454"/>
                </a:solidFill>
                <a:latin typeface="Montserrat"/>
                <a:ea typeface="Montserrat"/>
                <a:cs typeface="Montserrat"/>
                <a:sym typeface="Montserrat"/>
              </a:rPr>
              <a:t>COMPANY VISITS</a:t>
            </a:r>
            <a:endParaRPr sz="1600">
              <a:solidFill>
                <a:srgbClr val="545454"/>
              </a:solidFill>
              <a:latin typeface="Montserrat"/>
              <a:ea typeface="Montserrat"/>
              <a:cs typeface="Montserrat"/>
              <a:sym typeface="Montserrat"/>
            </a:endParaRPr>
          </a:p>
          <a:p>
            <a:pPr indent="0" lvl="0" marL="0" marR="0" rtl="0" algn="ctr">
              <a:lnSpc>
                <a:spcPct val="158018"/>
              </a:lnSpc>
              <a:spcBef>
                <a:spcPts val="0"/>
              </a:spcBef>
              <a:spcAft>
                <a:spcPts val="0"/>
              </a:spcAft>
              <a:buNone/>
            </a:pPr>
            <a:r>
              <a:rPr lang="en" sz="1200">
                <a:solidFill>
                  <a:srgbClr val="5FA233"/>
                </a:solidFill>
                <a:latin typeface="Montserrat"/>
                <a:ea typeface="Montserrat"/>
                <a:cs typeface="Montserrat"/>
                <a:sym typeface="Montserrat"/>
              </a:rPr>
              <a:t>TO WORLD CLASS ORGANIZATIONS</a:t>
            </a:r>
            <a:endParaRPr sz="1200">
              <a:solidFill>
                <a:srgbClr val="5FA233"/>
              </a:solidFill>
              <a:latin typeface="Montserrat"/>
              <a:ea typeface="Montserrat"/>
              <a:cs typeface="Montserrat"/>
              <a:sym typeface="Montserrat"/>
            </a:endParaRPr>
          </a:p>
          <a:p>
            <a:pPr indent="0" lvl="0" marL="0" marR="0" rtl="0" algn="ctr">
              <a:lnSpc>
                <a:spcPct val="158018"/>
              </a:lnSpc>
              <a:spcBef>
                <a:spcPts val="0"/>
              </a:spcBef>
              <a:spcAft>
                <a:spcPts val="0"/>
              </a:spcAft>
              <a:buNone/>
            </a:pPr>
            <a:r>
              <a:t/>
            </a:r>
            <a:endParaRPr sz="1600">
              <a:solidFill>
                <a:srgbClr val="545454"/>
              </a:solidFill>
              <a:latin typeface="Montserrat"/>
              <a:ea typeface="Montserrat"/>
              <a:cs typeface="Montserrat"/>
              <a:sym typeface="Montserrat"/>
            </a:endParaRPr>
          </a:p>
        </p:txBody>
      </p:sp>
      <p:pic>
        <p:nvPicPr>
          <p:cNvPr id="249" name="Google Shape;249;p31"/>
          <p:cNvPicPr preferRelativeResize="0"/>
          <p:nvPr/>
        </p:nvPicPr>
        <p:blipFill>
          <a:blip r:embed="rId7">
            <a:alphaModFix/>
          </a:blip>
          <a:stretch>
            <a:fillRect/>
          </a:stretch>
        </p:blipFill>
        <p:spPr>
          <a:xfrm>
            <a:off x="5220000" y="2920300"/>
            <a:ext cx="2007469" cy="535325"/>
          </a:xfrm>
          <a:prstGeom prst="rect">
            <a:avLst/>
          </a:prstGeom>
          <a:noFill/>
          <a:ln>
            <a:noFill/>
          </a:ln>
        </p:spPr>
      </p:pic>
      <p:pic>
        <p:nvPicPr>
          <p:cNvPr id="250" name="Google Shape;250;p31"/>
          <p:cNvPicPr preferRelativeResize="0"/>
          <p:nvPr/>
        </p:nvPicPr>
        <p:blipFill>
          <a:blip r:embed="rId8">
            <a:alphaModFix/>
          </a:blip>
          <a:stretch>
            <a:fillRect/>
          </a:stretch>
        </p:blipFill>
        <p:spPr>
          <a:xfrm>
            <a:off x="5275222" y="4085997"/>
            <a:ext cx="1653075" cy="928425"/>
          </a:xfrm>
          <a:prstGeom prst="rect">
            <a:avLst/>
          </a:prstGeom>
          <a:noFill/>
          <a:ln>
            <a:noFill/>
          </a:ln>
        </p:spPr>
      </p:pic>
      <p:pic>
        <p:nvPicPr>
          <p:cNvPr id="251" name="Google Shape;251;p31"/>
          <p:cNvPicPr preferRelativeResize="0"/>
          <p:nvPr/>
        </p:nvPicPr>
        <p:blipFill>
          <a:blip r:embed="rId9">
            <a:alphaModFix/>
          </a:blip>
          <a:stretch>
            <a:fillRect/>
          </a:stretch>
        </p:blipFill>
        <p:spPr>
          <a:xfrm>
            <a:off x="7605414" y="4185175"/>
            <a:ext cx="1218698" cy="730075"/>
          </a:xfrm>
          <a:prstGeom prst="rect">
            <a:avLst/>
          </a:prstGeom>
          <a:noFill/>
          <a:ln>
            <a:noFill/>
          </a:ln>
        </p:spPr>
      </p:pic>
      <p:pic>
        <p:nvPicPr>
          <p:cNvPr id="252" name="Google Shape;252;p31"/>
          <p:cNvPicPr preferRelativeResize="0"/>
          <p:nvPr/>
        </p:nvPicPr>
        <p:blipFill>
          <a:blip r:embed="rId10">
            <a:alphaModFix/>
          </a:blip>
          <a:stretch>
            <a:fillRect/>
          </a:stretch>
        </p:blipFill>
        <p:spPr>
          <a:xfrm>
            <a:off x="5394300" y="3455625"/>
            <a:ext cx="1414925" cy="8306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56" name="Shape 256"/>
        <p:cNvGrpSpPr/>
        <p:nvPr/>
      </p:nvGrpSpPr>
      <p:grpSpPr>
        <a:xfrm>
          <a:off x="0" y="0"/>
          <a:ext cx="0" cy="0"/>
          <a:chOff x="0" y="0"/>
          <a:chExt cx="0" cy="0"/>
        </a:xfrm>
      </p:grpSpPr>
      <p:sp>
        <p:nvSpPr>
          <p:cNvPr id="257" name="Google Shape;257;p32"/>
          <p:cNvSpPr/>
          <p:nvPr/>
        </p:nvSpPr>
        <p:spPr>
          <a:xfrm>
            <a:off x="-3900" y="2972100"/>
            <a:ext cx="9151800" cy="2171400"/>
          </a:xfrm>
          <a:prstGeom prst="rect">
            <a:avLst/>
          </a:prstGeom>
          <a:solidFill>
            <a:srgbClr val="5FA23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32"/>
          <p:cNvSpPr txBox="1"/>
          <p:nvPr/>
        </p:nvSpPr>
        <p:spPr>
          <a:xfrm>
            <a:off x="4342" y="5824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i="0" lang="en" sz="3000" u="none" cap="none" strike="noStrike">
                <a:latin typeface="Montserrat"/>
                <a:ea typeface="Montserrat"/>
                <a:cs typeface="Montserrat"/>
                <a:sym typeface="Montserrat"/>
              </a:rPr>
              <a:t>NOT YOUR AVERAGE SUMMER PROGRAM</a:t>
            </a:r>
            <a:endParaRPr sz="3000"/>
          </a:p>
        </p:txBody>
      </p:sp>
      <p:grpSp>
        <p:nvGrpSpPr>
          <p:cNvPr id="259" name="Google Shape;259;p32"/>
          <p:cNvGrpSpPr/>
          <p:nvPr/>
        </p:nvGrpSpPr>
        <p:grpSpPr>
          <a:xfrm>
            <a:off x="3454196" y="3049258"/>
            <a:ext cx="2421780" cy="1941308"/>
            <a:chOff x="-18786" y="87867"/>
            <a:chExt cx="5924120" cy="5176820"/>
          </a:xfrm>
        </p:grpSpPr>
        <p:sp>
          <p:nvSpPr>
            <p:cNvPr id="260" name="Google Shape;260;p32"/>
            <p:cNvSpPr txBox="1"/>
            <p:nvPr/>
          </p:nvSpPr>
          <p:spPr>
            <a:xfrm>
              <a:off x="-18767" y="87867"/>
              <a:ext cx="5924100" cy="15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1600" u="none" cap="none" strike="noStrike">
                  <a:solidFill>
                    <a:srgbClr val="545454"/>
                  </a:solidFill>
                  <a:latin typeface="Montserrat"/>
                  <a:ea typeface="Montserrat"/>
                  <a:cs typeface="Montserrat"/>
                  <a:sym typeface="Montserrat"/>
                </a:rPr>
                <a:t>CUTTING EDGE TECHNOLOGY</a:t>
              </a:r>
              <a:endParaRPr sz="700"/>
            </a:p>
          </p:txBody>
        </p:sp>
        <p:sp>
          <p:nvSpPr>
            <p:cNvPr id="261" name="Google Shape;261;p32"/>
            <p:cNvSpPr txBox="1"/>
            <p:nvPr/>
          </p:nvSpPr>
          <p:spPr>
            <a:xfrm>
              <a:off x="-18786" y="1687787"/>
              <a:ext cx="5924100" cy="35769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lang="en" sz="1100">
                  <a:solidFill>
                    <a:srgbClr val="F9FCFF"/>
                  </a:solidFill>
                  <a:latin typeface="Montserrat"/>
                  <a:ea typeface="Montserrat"/>
                  <a:cs typeface="Montserrat"/>
                  <a:sym typeface="Montserrat"/>
                </a:rPr>
                <a:t>High tech eS</a:t>
              </a:r>
              <a:r>
                <a:rPr b="0" i="0" lang="en" sz="1100" u="none" cap="none" strike="noStrike">
                  <a:solidFill>
                    <a:srgbClr val="F9FCFF"/>
                  </a:solidFill>
                  <a:latin typeface="Montserrat"/>
                  <a:ea typeface="Montserrat"/>
                  <a:cs typeface="Montserrat"/>
                  <a:sym typeface="Montserrat"/>
                </a:rPr>
                <a:t>ports and Computer Science programs.</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Stay connected with an easy-to-use mobile app</a:t>
              </a:r>
              <a:endParaRPr sz="700"/>
            </a:p>
          </p:txBody>
        </p:sp>
      </p:grpSp>
      <p:grpSp>
        <p:nvGrpSpPr>
          <p:cNvPr id="262" name="Google Shape;262;p32"/>
          <p:cNvGrpSpPr/>
          <p:nvPr/>
        </p:nvGrpSpPr>
        <p:grpSpPr>
          <a:xfrm>
            <a:off x="358255" y="3049274"/>
            <a:ext cx="2528007" cy="1941288"/>
            <a:chOff x="0" y="14900"/>
            <a:chExt cx="6741352" cy="5176769"/>
          </a:xfrm>
        </p:grpSpPr>
        <p:sp>
          <p:nvSpPr>
            <p:cNvPr id="263" name="Google Shape;263;p32"/>
            <p:cNvSpPr txBox="1"/>
            <p:nvPr/>
          </p:nvSpPr>
          <p:spPr>
            <a:xfrm>
              <a:off x="0" y="14900"/>
              <a:ext cx="5924100" cy="15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1600" u="none" cap="none" strike="noStrike">
                  <a:solidFill>
                    <a:srgbClr val="545454"/>
                  </a:solidFill>
                  <a:latin typeface="Montserrat"/>
                  <a:ea typeface="Montserrat"/>
                  <a:cs typeface="Montserrat"/>
                  <a:sym typeface="Montserrat"/>
                </a:rPr>
                <a:t>PROJECT BASED LEARNING</a:t>
              </a:r>
              <a:endParaRPr sz="700"/>
            </a:p>
          </p:txBody>
        </p:sp>
        <p:sp>
          <p:nvSpPr>
            <p:cNvPr id="264" name="Google Shape;264;p32"/>
            <p:cNvSpPr txBox="1"/>
            <p:nvPr/>
          </p:nvSpPr>
          <p:spPr>
            <a:xfrm>
              <a:off x="13852" y="1614769"/>
              <a:ext cx="6727500" cy="35769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lang="en" sz="1100">
                  <a:solidFill>
                    <a:srgbClr val="F9FCFF"/>
                  </a:solidFill>
                  <a:latin typeface="Montserrat"/>
                  <a:ea typeface="Montserrat"/>
                  <a:cs typeface="Montserrat"/>
                  <a:sym typeface="Montserrat"/>
                </a:rPr>
                <a:t>Learn from real-world experts</a:t>
              </a:r>
              <a:endParaRPr sz="700"/>
            </a:p>
            <a:p>
              <a:pPr indent="-95250" lvl="1" marL="177800" marR="0" rtl="0" algn="l">
                <a:lnSpc>
                  <a:spcPct val="168000"/>
                </a:lnSpc>
                <a:spcBef>
                  <a:spcPts val="0"/>
                </a:spcBef>
                <a:spcAft>
                  <a:spcPts val="0"/>
                </a:spcAft>
                <a:buClr>
                  <a:srgbClr val="F9FCFF"/>
                </a:buClr>
                <a:buSzPts val="1100"/>
                <a:buFont typeface="Montserrat"/>
                <a:buChar char="•"/>
              </a:pPr>
              <a:r>
                <a:rPr lang="en" sz="1100">
                  <a:solidFill>
                    <a:srgbClr val="F9FCFF"/>
                  </a:solidFill>
                  <a:latin typeface="Montserrat"/>
                  <a:ea typeface="Montserrat"/>
                  <a:cs typeface="Montserrat"/>
                  <a:sym typeface="Montserrat"/>
                </a:rPr>
                <a:t>Hands-on learning projects</a:t>
              </a:r>
              <a:endParaRPr sz="1100">
                <a:solidFill>
                  <a:srgbClr val="F9FCFF"/>
                </a:solidFill>
                <a:latin typeface="Montserrat"/>
                <a:ea typeface="Montserrat"/>
                <a:cs typeface="Montserrat"/>
                <a:sym typeface="Montserrat"/>
              </a:endParaRPr>
            </a:p>
            <a:p>
              <a:pPr indent="-95250" lvl="1" marL="177800" marR="0" rtl="0" algn="l">
                <a:lnSpc>
                  <a:spcPct val="168000"/>
                </a:lnSpc>
                <a:spcBef>
                  <a:spcPts val="0"/>
                </a:spcBef>
                <a:spcAft>
                  <a:spcPts val="0"/>
                </a:spcAft>
                <a:buClr>
                  <a:srgbClr val="F9FCFF"/>
                </a:buClr>
                <a:buSzPts val="1100"/>
                <a:buFont typeface="Montserrat"/>
                <a:buChar char="•"/>
              </a:pPr>
              <a:r>
                <a:rPr lang="en" sz="1100">
                  <a:solidFill>
                    <a:srgbClr val="F9FCFF"/>
                  </a:solidFill>
                  <a:latin typeface="Montserrat"/>
                  <a:ea typeface="Montserrat"/>
                  <a:cs typeface="Montserrat"/>
                  <a:sym typeface="Montserrat"/>
                </a:rPr>
                <a:t>Gain exposure</a:t>
              </a:r>
              <a:r>
                <a:rPr b="0" i="0" lang="en" sz="1100" u="none" cap="none" strike="noStrike">
                  <a:solidFill>
                    <a:srgbClr val="F9FCFF"/>
                  </a:solidFill>
                  <a:latin typeface="Montserrat"/>
                  <a:ea typeface="Montserrat"/>
                  <a:cs typeface="Montserrat"/>
                  <a:sym typeface="Montserrat"/>
                </a:rPr>
                <a:t> to career options</a:t>
              </a:r>
              <a:endParaRPr sz="700"/>
            </a:p>
          </p:txBody>
        </p:sp>
      </p:grpSp>
      <p:grpSp>
        <p:nvGrpSpPr>
          <p:cNvPr id="265" name="Google Shape;265;p32"/>
          <p:cNvGrpSpPr/>
          <p:nvPr/>
        </p:nvGrpSpPr>
        <p:grpSpPr>
          <a:xfrm>
            <a:off x="6408947" y="3049243"/>
            <a:ext cx="2723416" cy="2094299"/>
            <a:chOff x="6767" y="87800"/>
            <a:chExt cx="5994753" cy="5584796"/>
          </a:xfrm>
        </p:grpSpPr>
        <p:sp>
          <p:nvSpPr>
            <p:cNvPr id="266" name="Google Shape;266;p32"/>
            <p:cNvSpPr txBox="1"/>
            <p:nvPr/>
          </p:nvSpPr>
          <p:spPr>
            <a:xfrm>
              <a:off x="77420" y="87800"/>
              <a:ext cx="5924100" cy="15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1600" u="none" cap="none" strike="noStrike">
                  <a:solidFill>
                    <a:srgbClr val="545454"/>
                  </a:solidFill>
                  <a:latin typeface="Montserrat"/>
                  <a:ea typeface="Montserrat"/>
                  <a:cs typeface="Montserrat"/>
                  <a:sym typeface="Montserrat"/>
                </a:rPr>
                <a:t>COLLEGE </a:t>
              </a:r>
              <a:r>
                <a:rPr lang="en" sz="1600">
                  <a:solidFill>
                    <a:srgbClr val="545454"/>
                  </a:solidFill>
                  <a:latin typeface="Montserrat"/>
                  <a:ea typeface="Montserrat"/>
                  <a:cs typeface="Montserrat"/>
                  <a:sym typeface="Montserrat"/>
                </a:rPr>
                <a:t>PREP</a:t>
              </a:r>
              <a:endParaRPr sz="700"/>
            </a:p>
          </p:txBody>
        </p:sp>
        <p:sp>
          <p:nvSpPr>
            <p:cNvPr id="267" name="Google Shape;267;p32"/>
            <p:cNvSpPr txBox="1"/>
            <p:nvPr/>
          </p:nvSpPr>
          <p:spPr>
            <a:xfrm>
              <a:off x="6767" y="1687696"/>
              <a:ext cx="5970600" cy="39849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lang="en" sz="1100">
                  <a:solidFill>
                    <a:srgbClr val="F9FCFF"/>
                  </a:solidFill>
                  <a:latin typeface="Montserrat"/>
                  <a:ea typeface="Montserrat"/>
                  <a:cs typeface="Montserrat"/>
                  <a:sym typeface="Montserrat"/>
                </a:rPr>
                <a:t>College admissions coaching</a:t>
              </a:r>
              <a:endParaRPr sz="700"/>
            </a:p>
            <a:p>
              <a:pPr indent="-95250" lvl="1" marL="177800" marR="0" rtl="0" algn="l">
                <a:lnSpc>
                  <a:spcPct val="168000"/>
                </a:lnSpc>
                <a:spcBef>
                  <a:spcPts val="0"/>
                </a:spcBef>
                <a:spcAft>
                  <a:spcPts val="0"/>
                </a:spcAft>
                <a:buClr>
                  <a:srgbClr val="F9FCFF"/>
                </a:buClr>
                <a:buSzPts val="1100"/>
                <a:buFont typeface="Arial"/>
                <a:buChar char="•"/>
              </a:pPr>
              <a:r>
                <a:rPr lang="en" sz="1100">
                  <a:solidFill>
                    <a:srgbClr val="F9FCFF"/>
                  </a:solidFill>
                  <a:latin typeface="Montserrat"/>
                  <a:ea typeface="Montserrat"/>
                  <a:cs typeface="Montserrat"/>
                  <a:sym typeface="Montserrat"/>
                </a:rPr>
                <a:t>Learn about admissions to top universities</a:t>
              </a:r>
              <a:endParaRPr sz="1100">
                <a:solidFill>
                  <a:srgbClr val="F9FCFF"/>
                </a:solidFill>
                <a:latin typeface="Montserrat"/>
                <a:ea typeface="Montserrat"/>
                <a:cs typeface="Montserrat"/>
                <a:sym typeface="Montserrat"/>
              </a:endParaRPr>
            </a:p>
            <a:p>
              <a:pPr indent="-95250" lvl="1" marL="177800" marR="0" rtl="0" algn="l">
                <a:lnSpc>
                  <a:spcPct val="168000"/>
                </a:lnSpc>
                <a:spcBef>
                  <a:spcPts val="0"/>
                </a:spcBef>
                <a:spcAft>
                  <a:spcPts val="0"/>
                </a:spcAft>
                <a:buClr>
                  <a:srgbClr val="F9FCFF"/>
                </a:buClr>
                <a:buSzPts val="1100"/>
                <a:buFont typeface="Arial"/>
                <a:buChar char="•"/>
              </a:pPr>
              <a:r>
                <a:rPr lang="en" sz="1100">
                  <a:solidFill>
                    <a:srgbClr val="F9FCFF"/>
                  </a:solidFill>
                  <a:latin typeface="Montserrat"/>
                  <a:ea typeface="Montserrat"/>
                  <a:cs typeface="Montserrat"/>
                  <a:sym typeface="Montserrat"/>
                </a:rPr>
                <a:t>Make friends with</a:t>
              </a:r>
              <a:r>
                <a:rPr b="0" i="0" lang="en" sz="1100" u="none" cap="none" strike="noStrike">
                  <a:solidFill>
                    <a:srgbClr val="F9FCFF"/>
                  </a:solidFill>
                  <a:latin typeface="Montserrat"/>
                  <a:ea typeface="Montserrat"/>
                  <a:cs typeface="Montserrat"/>
                  <a:sym typeface="Montserrat"/>
                </a:rPr>
                <a:t> divers</a:t>
              </a:r>
              <a:r>
                <a:rPr lang="en" sz="1100">
                  <a:solidFill>
                    <a:srgbClr val="F9FCFF"/>
                  </a:solidFill>
                  <a:latin typeface="Montserrat"/>
                  <a:ea typeface="Montserrat"/>
                  <a:cs typeface="Montserrat"/>
                  <a:sym typeface="Montserrat"/>
                </a:rPr>
                <a:t>e</a:t>
              </a:r>
              <a:r>
                <a:rPr b="0" i="0" lang="en" sz="1100" u="none" cap="none" strike="noStrike">
                  <a:solidFill>
                    <a:srgbClr val="F9FCFF"/>
                  </a:solidFill>
                  <a:latin typeface="Montserrat"/>
                  <a:ea typeface="Montserrat"/>
                  <a:cs typeface="Montserrat"/>
                  <a:sym typeface="Montserrat"/>
                </a:rPr>
                <a:t> students</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a:t>
              </a:r>
              <a:endParaRPr sz="700"/>
            </a:p>
          </p:txBody>
        </p:sp>
      </p:grpSp>
      <p:pic>
        <p:nvPicPr>
          <p:cNvPr id="268" name="Google Shape;268;p32"/>
          <p:cNvPicPr preferRelativeResize="0"/>
          <p:nvPr/>
        </p:nvPicPr>
        <p:blipFill rotWithShape="1">
          <a:blip r:embed="rId3">
            <a:alphaModFix/>
          </a:blip>
          <a:srcRect b="0" l="0" r="0" t="0"/>
          <a:stretch/>
        </p:blipFill>
        <p:spPr>
          <a:xfrm>
            <a:off x="3394957" y="1120383"/>
            <a:ext cx="2333077" cy="1749808"/>
          </a:xfrm>
          <a:prstGeom prst="rect">
            <a:avLst/>
          </a:prstGeom>
          <a:noFill/>
          <a:ln>
            <a:noFill/>
          </a:ln>
        </p:spPr>
      </p:pic>
      <p:pic>
        <p:nvPicPr>
          <p:cNvPr id="269" name="Google Shape;269;p32"/>
          <p:cNvPicPr preferRelativeResize="0"/>
          <p:nvPr/>
        </p:nvPicPr>
        <p:blipFill rotWithShape="1">
          <a:blip r:embed="rId4">
            <a:alphaModFix/>
          </a:blip>
          <a:srcRect b="0" l="0" r="0" t="0"/>
          <a:stretch/>
        </p:blipFill>
        <p:spPr>
          <a:xfrm>
            <a:off x="293948" y="1120382"/>
            <a:ext cx="2360550" cy="1770412"/>
          </a:xfrm>
          <a:prstGeom prst="rect">
            <a:avLst/>
          </a:prstGeom>
          <a:noFill/>
          <a:ln>
            <a:noFill/>
          </a:ln>
        </p:spPr>
      </p:pic>
      <p:pic>
        <p:nvPicPr>
          <p:cNvPr id="270" name="Google Shape;270;p32"/>
          <p:cNvPicPr preferRelativeResize="0"/>
          <p:nvPr/>
        </p:nvPicPr>
        <p:blipFill rotWithShape="1">
          <a:blip r:embed="rId5">
            <a:alphaModFix/>
          </a:blip>
          <a:srcRect b="0" l="0" r="0" t="0"/>
          <a:stretch/>
        </p:blipFill>
        <p:spPr>
          <a:xfrm>
            <a:off x="6580298" y="1116558"/>
            <a:ext cx="2200260" cy="1757458"/>
          </a:xfrm>
          <a:prstGeom prst="rect">
            <a:avLst/>
          </a:prstGeom>
          <a:noFill/>
          <a:ln>
            <a:noFill/>
          </a:ln>
        </p:spPr>
      </p:pic>
      <p:pic>
        <p:nvPicPr>
          <p:cNvPr id="271" name="Google Shape;271;p32"/>
          <p:cNvPicPr preferRelativeResize="0"/>
          <p:nvPr/>
        </p:nvPicPr>
        <p:blipFill>
          <a:blip r:embed="rId6">
            <a:alphaModFix/>
          </a:blip>
          <a:stretch>
            <a:fillRect/>
          </a:stretch>
        </p:blipFill>
        <p:spPr>
          <a:xfrm>
            <a:off x="3811737" y="55625"/>
            <a:ext cx="1499498" cy="526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75" name="Shape 275"/>
        <p:cNvGrpSpPr/>
        <p:nvPr/>
      </p:nvGrpSpPr>
      <p:grpSpPr>
        <a:xfrm>
          <a:off x="0" y="0"/>
          <a:ext cx="0" cy="0"/>
          <a:chOff x="0" y="0"/>
          <a:chExt cx="0" cy="0"/>
        </a:xfrm>
      </p:grpSpPr>
      <p:sp>
        <p:nvSpPr>
          <p:cNvPr id="276" name="Google Shape;276;p33"/>
          <p:cNvSpPr txBox="1"/>
          <p:nvPr/>
        </p:nvSpPr>
        <p:spPr>
          <a:xfrm>
            <a:off x="14854" y="6194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None/>
            </a:pPr>
            <a:r>
              <a:rPr b="1" lang="en" sz="3000">
                <a:latin typeface="Montserrat"/>
                <a:ea typeface="Montserrat"/>
                <a:cs typeface="Montserrat"/>
                <a:sym typeface="Montserrat"/>
              </a:rPr>
              <a:t>WHAT MAKES GLA UNIQUE?</a:t>
            </a:r>
            <a:endParaRPr sz="3000"/>
          </a:p>
        </p:txBody>
      </p:sp>
      <p:sp>
        <p:nvSpPr>
          <p:cNvPr id="277" name="Google Shape;277;p33"/>
          <p:cNvSpPr txBox="1"/>
          <p:nvPr/>
        </p:nvSpPr>
        <p:spPr>
          <a:xfrm>
            <a:off x="6569660" y="3695939"/>
            <a:ext cx="2221500" cy="10653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Experience campus life</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Build friendships with a divers</a:t>
            </a:r>
            <a:r>
              <a:rPr lang="en" sz="1100">
                <a:solidFill>
                  <a:srgbClr val="F9FCFF"/>
                </a:solidFill>
                <a:latin typeface="Montserrat"/>
                <a:ea typeface="Montserrat"/>
                <a:cs typeface="Montserrat"/>
                <a:sym typeface="Montserrat"/>
              </a:rPr>
              <a:t>e</a:t>
            </a:r>
            <a:r>
              <a:rPr b="0" i="0" lang="en" sz="1100" u="none" cap="none" strike="noStrike">
                <a:solidFill>
                  <a:srgbClr val="F9FCFF"/>
                </a:solidFill>
                <a:latin typeface="Montserrat"/>
                <a:ea typeface="Montserrat"/>
                <a:cs typeface="Montserrat"/>
                <a:sym typeface="Montserrat"/>
              </a:rPr>
              <a:t> student body</a:t>
            </a:r>
            <a:endParaRPr sz="700"/>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 with local activities </a:t>
            </a:r>
            <a:endParaRPr sz="700"/>
          </a:p>
        </p:txBody>
      </p:sp>
      <p:pic>
        <p:nvPicPr>
          <p:cNvPr id="278" name="Google Shape;278;p33"/>
          <p:cNvPicPr preferRelativeResize="0"/>
          <p:nvPr/>
        </p:nvPicPr>
        <p:blipFill rotWithShape="1">
          <a:blip r:embed="rId3">
            <a:alphaModFix/>
          </a:blip>
          <a:srcRect b="0" l="0" r="0" t="0"/>
          <a:stretch/>
        </p:blipFill>
        <p:spPr>
          <a:xfrm>
            <a:off x="3919437" y="58700"/>
            <a:ext cx="1305125" cy="560750"/>
          </a:xfrm>
          <a:prstGeom prst="rect">
            <a:avLst/>
          </a:prstGeom>
          <a:noFill/>
          <a:ln>
            <a:noFill/>
          </a:ln>
        </p:spPr>
      </p:pic>
      <p:sp>
        <p:nvSpPr>
          <p:cNvPr id="279" name="Google Shape;279;p33"/>
          <p:cNvSpPr txBox="1"/>
          <p:nvPr/>
        </p:nvSpPr>
        <p:spPr>
          <a:xfrm>
            <a:off x="140325" y="1158063"/>
            <a:ext cx="3779100" cy="3429600"/>
          </a:xfrm>
          <a:prstGeom prst="rect">
            <a:avLst/>
          </a:prstGeom>
          <a:noFill/>
          <a:ln>
            <a:noFill/>
          </a:ln>
        </p:spPr>
        <p:txBody>
          <a:bodyPr anchorCtr="0" anchor="t" bIns="0" lIns="0" spcFirstLastPara="1" rIns="0" wrap="square" tIns="0">
            <a:noAutofit/>
          </a:bodyPr>
          <a:lstStyle/>
          <a:p>
            <a:pPr indent="0" lvl="0" marL="0" rtl="0" algn="l">
              <a:lnSpc>
                <a:spcPct val="168000"/>
              </a:lnSpc>
              <a:spcBef>
                <a:spcPts val="0"/>
              </a:spcBef>
              <a:spcAft>
                <a:spcPts val="0"/>
              </a:spcAft>
              <a:buNone/>
            </a:pPr>
            <a:r>
              <a:rPr b="1" lang="en" sz="1200">
                <a:solidFill>
                  <a:srgbClr val="5FA233"/>
                </a:solidFill>
                <a:latin typeface="Montserrat"/>
                <a:ea typeface="Montserrat"/>
                <a:cs typeface="Montserrat"/>
                <a:sym typeface="Montserrat"/>
              </a:rPr>
              <a:t>Academic Service-Learning</a:t>
            </a:r>
            <a:endParaRPr sz="1200">
              <a:solidFill>
                <a:srgbClr val="5FA233"/>
              </a:solidFill>
              <a:latin typeface="Montserrat"/>
              <a:ea typeface="Montserrat"/>
              <a:cs typeface="Montserrat"/>
              <a:sym typeface="Montserrat"/>
            </a:endParaRPr>
          </a:p>
          <a:p>
            <a:pPr indent="-88900" lvl="1" marL="177800" rtl="0" algn="l">
              <a:lnSpc>
                <a:spcPct val="168000"/>
              </a:lnSpc>
              <a:spcBef>
                <a:spcPts val="0"/>
              </a:spcBef>
              <a:spcAft>
                <a:spcPts val="0"/>
              </a:spcAft>
              <a:buClr>
                <a:srgbClr val="000000"/>
              </a:buClr>
              <a:buSzPts val="1000"/>
              <a:buChar char="•"/>
            </a:pPr>
            <a:r>
              <a:rPr lang="en" sz="1000">
                <a:latin typeface="Montserrat"/>
                <a:ea typeface="Montserrat"/>
                <a:cs typeface="Montserrat"/>
                <a:sym typeface="Montserrat"/>
              </a:rPr>
              <a:t>Learn first hand about real world topics like healthcare, conservation, education, and more.</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rPr b="1" lang="en" sz="1200">
                <a:solidFill>
                  <a:srgbClr val="5FA233"/>
                </a:solidFill>
                <a:latin typeface="Montserrat"/>
                <a:ea typeface="Montserrat"/>
                <a:cs typeface="Montserrat"/>
                <a:sym typeface="Montserrat"/>
              </a:rPr>
              <a:t>Leadership Development </a:t>
            </a:r>
            <a:endParaRPr b="1" sz="1200">
              <a:solidFill>
                <a:srgbClr val="5FA233"/>
              </a:solidFill>
              <a:latin typeface="Montserrat"/>
              <a:ea typeface="Montserrat"/>
              <a:cs typeface="Montserrat"/>
              <a:sym typeface="Montserrat"/>
            </a:endParaRPr>
          </a:p>
          <a:p>
            <a:pPr indent="-88900" lvl="1" marL="177800" rtl="0" algn="l">
              <a:lnSpc>
                <a:spcPct val="168000"/>
              </a:lnSpc>
              <a:spcBef>
                <a:spcPts val="0"/>
              </a:spcBef>
              <a:spcAft>
                <a:spcPts val="0"/>
              </a:spcAft>
              <a:buClr>
                <a:srgbClr val="000000"/>
              </a:buClr>
              <a:buSzPts val="1000"/>
              <a:buChar char="•"/>
            </a:pPr>
            <a:r>
              <a:rPr lang="en" sz="1000">
                <a:latin typeface="Montserrat"/>
                <a:ea typeface="Montserrat"/>
                <a:cs typeface="Montserrat"/>
                <a:sym typeface="Montserrat"/>
              </a:rPr>
              <a:t>Proprietary leadership curriculum woven into every program to develop concrete skills that students can use immediately.</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t/>
            </a:r>
            <a:endParaRPr sz="1000">
              <a:latin typeface="Montserrat"/>
              <a:ea typeface="Montserrat"/>
              <a:cs typeface="Montserrat"/>
              <a:sym typeface="Montserrat"/>
            </a:endParaRPr>
          </a:p>
          <a:p>
            <a:pPr indent="0" lvl="0" marL="0" rtl="0" algn="l">
              <a:lnSpc>
                <a:spcPct val="168000"/>
              </a:lnSpc>
              <a:spcBef>
                <a:spcPts val="0"/>
              </a:spcBef>
              <a:spcAft>
                <a:spcPts val="0"/>
              </a:spcAft>
              <a:buNone/>
            </a:pPr>
            <a:r>
              <a:rPr b="1" lang="en" sz="1200">
                <a:solidFill>
                  <a:srgbClr val="5FA233"/>
                </a:solidFill>
                <a:latin typeface="Montserrat"/>
                <a:ea typeface="Montserrat"/>
                <a:cs typeface="Montserrat"/>
                <a:sym typeface="Montserrat"/>
              </a:rPr>
              <a:t>5-Point Safety System </a:t>
            </a:r>
            <a:endParaRPr b="1" sz="1200">
              <a:solidFill>
                <a:srgbClr val="5FA233"/>
              </a:solidFill>
              <a:latin typeface="Montserrat"/>
              <a:ea typeface="Montserrat"/>
              <a:cs typeface="Montserrat"/>
              <a:sym typeface="Montserrat"/>
            </a:endParaRPr>
          </a:p>
          <a:p>
            <a:pPr indent="-88900" lvl="1" marL="177800" rtl="0" algn="l">
              <a:lnSpc>
                <a:spcPct val="168000"/>
              </a:lnSpc>
              <a:spcBef>
                <a:spcPts val="0"/>
              </a:spcBef>
              <a:spcAft>
                <a:spcPts val="0"/>
              </a:spcAft>
              <a:buClr>
                <a:srgbClr val="000000"/>
              </a:buClr>
              <a:buSzPts val="1000"/>
              <a:buChar char="•"/>
            </a:pPr>
            <a:r>
              <a:rPr lang="en" sz="1000">
                <a:latin typeface="Montserrat"/>
                <a:ea typeface="Montserrat"/>
                <a:cs typeface="Montserrat"/>
                <a:sym typeface="Montserrat"/>
              </a:rPr>
              <a:t>Rigorous standards to ensure students' safety and health, and parents' peace of mind: Home Base lodging, caring supervision, healthy meals &amp; pure water, expert local knowledge, safe &amp; comfortable transportation</a:t>
            </a:r>
            <a:endParaRPr b="1" sz="1000">
              <a:latin typeface="Montserrat"/>
              <a:ea typeface="Montserrat"/>
              <a:cs typeface="Montserrat"/>
              <a:sym typeface="Montserrat"/>
            </a:endParaRPr>
          </a:p>
          <a:p>
            <a:pPr indent="0" lvl="0" marL="0" marR="0" rtl="0" algn="ctr">
              <a:lnSpc>
                <a:spcPct val="158018"/>
              </a:lnSpc>
              <a:spcBef>
                <a:spcPts val="0"/>
              </a:spcBef>
              <a:spcAft>
                <a:spcPts val="0"/>
              </a:spcAft>
              <a:buNone/>
            </a:pPr>
            <a:r>
              <a:t/>
            </a:r>
            <a:endParaRPr sz="1000">
              <a:latin typeface="Montserrat"/>
              <a:ea typeface="Montserrat"/>
              <a:cs typeface="Montserrat"/>
              <a:sym typeface="Montserrat"/>
            </a:endParaRPr>
          </a:p>
        </p:txBody>
      </p:sp>
      <p:pic>
        <p:nvPicPr>
          <p:cNvPr id="280" name="Google Shape;280;p33"/>
          <p:cNvPicPr preferRelativeResize="0"/>
          <p:nvPr/>
        </p:nvPicPr>
        <p:blipFill rotWithShape="1">
          <a:blip r:embed="rId4">
            <a:alphaModFix/>
          </a:blip>
          <a:srcRect b="0" l="0" r="6838" t="0"/>
          <a:stretch/>
        </p:blipFill>
        <p:spPr>
          <a:xfrm>
            <a:off x="6600000" y="1158075"/>
            <a:ext cx="2544000" cy="3985425"/>
          </a:xfrm>
          <a:prstGeom prst="rect">
            <a:avLst/>
          </a:prstGeom>
          <a:noFill/>
          <a:ln>
            <a:noFill/>
          </a:ln>
        </p:spPr>
      </p:pic>
      <p:pic>
        <p:nvPicPr>
          <p:cNvPr id="281" name="Google Shape;281;p33"/>
          <p:cNvPicPr preferRelativeResize="0"/>
          <p:nvPr/>
        </p:nvPicPr>
        <p:blipFill>
          <a:blip r:embed="rId5">
            <a:alphaModFix/>
          </a:blip>
          <a:stretch>
            <a:fillRect/>
          </a:stretch>
        </p:blipFill>
        <p:spPr>
          <a:xfrm>
            <a:off x="4040500" y="1158075"/>
            <a:ext cx="2529150" cy="1592428"/>
          </a:xfrm>
          <a:prstGeom prst="rect">
            <a:avLst/>
          </a:prstGeom>
          <a:noFill/>
          <a:ln>
            <a:noFill/>
          </a:ln>
        </p:spPr>
      </p:pic>
      <p:pic>
        <p:nvPicPr>
          <p:cNvPr id="282" name="Google Shape;282;p33"/>
          <p:cNvPicPr preferRelativeResize="0"/>
          <p:nvPr/>
        </p:nvPicPr>
        <p:blipFill>
          <a:blip r:embed="rId6">
            <a:alphaModFix/>
          </a:blip>
          <a:stretch>
            <a:fillRect/>
          </a:stretch>
        </p:blipFill>
        <p:spPr>
          <a:xfrm>
            <a:off x="4040500" y="2792025"/>
            <a:ext cx="2529150" cy="2351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